
<file path=[Content_Types].xml><?xml version="1.0" encoding="utf-8"?>
<Types xmlns="http://schemas.openxmlformats.org/package/2006/content-types">
  <Override PartName="/ppt/slides/slide18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9.xml" ContentType="application/vnd.openxmlformats-officedocument.presentationml.slide+xml"/>
  <Default Extension="emf" ContentType="image/x-emf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5.xml" ContentType="application/vnd.openxmlformats-officedocument.presentationml.slide+xml"/>
  <Default Extension="rels" ContentType="application/vnd.openxmlformats-package.relationships+xml"/>
  <Override PartName="/ppt/slides/slide10.xml" ContentType="application/vnd.openxmlformats-officedocument.presentationml.slide+xml"/>
  <Override PartName="/ppt/slideLayouts/slideLayout5.xml" ContentType="application/vnd.openxmlformats-officedocument.presentationml.slideLayout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6.xml" ContentType="application/vnd.openxmlformats-officedocument.presentationml.slide+xml"/>
  <Default Extension="jpeg" ContentType="image/jpeg"/>
  <Override PartName="/docProps/app.xml" ContentType="application/vnd.openxmlformats-officedocument.extended-properties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s/slide22.xml" ContentType="application/vnd.openxmlformats-officedocument.presentationml.slide+xml"/>
  <Override PartName="/ppt/slides/slide30.xml" ContentType="application/vnd.openxmlformats-officedocument.presentationml.slide+xml"/>
  <Default Extension="xml" ContentType="application/xml"/>
  <Override PartName="/ppt/slides/slide19.xml" ContentType="application/vnd.openxmlformats-officedocument.presentationml.slide+xml"/>
  <Override PartName="/ppt/notesSlides/notesSlide5.xml" ContentType="application/vnd.openxmlformats-officedocument.presentationml.notesSlide+xml"/>
  <Override PartName="/ppt/tableStyles.xml" ContentType="application/vnd.openxmlformats-officedocument.presentationml.tableStyles+xml"/>
  <Override PartName="/ppt/slides/slide15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7.xml" ContentType="application/vnd.openxmlformats-officedocument.presentationml.slide+xml"/>
  <Override PartName="/ppt/slides/slide2.xml" ContentType="application/vnd.openxmlformats-officedocument.presentationml.slide+xml"/>
  <Default Extension="png" ContentType="image/png"/>
  <Override PartName="/ppt/slideLayouts/slideLayout2.xml" ContentType="application/vnd.openxmlformats-officedocument.presentationml.slideLayout+xml"/>
  <Override PartName="/ppt/slides/slide23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s/slide28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24.xml" ContentType="application/vnd.openxmlformats-officedocument.presentationml.slide+xml"/>
  <Default Extension="tiff" ContentType="image/tiff"/>
  <Override PartName="/ppt/slides/slide20.xml" ContentType="application/vnd.openxmlformats-officedocument.presentationml.slide+xml"/>
  <Override PartName="/ppt/slides/slide17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4.xml" ContentType="application/vnd.openxmlformats-officedocument.presentationml.slide+xml"/>
  <Override PartName="/ppt/slides/slide29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5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21.xml" ContentType="application/vnd.openxmlformats-officedocument.presentationml.slide+xml"/>
  <Default Extension="bin" ContentType="application/vnd.openxmlformats-officedocument.presentationml.printerSettings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notesMasterIdLst>
    <p:notesMasterId r:id="rId32"/>
  </p:notesMasterIdLst>
  <p:sldIdLst>
    <p:sldId id="289" r:id="rId2"/>
    <p:sldId id="257" r:id="rId3"/>
    <p:sldId id="329" r:id="rId4"/>
    <p:sldId id="287" r:id="rId5"/>
    <p:sldId id="283" r:id="rId6"/>
    <p:sldId id="285" r:id="rId7"/>
    <p:sldId id="290" r:id="rId8"/>
    <p:sldId id="291" r:id="rId9"/>
    <p:sldId id="292" r:id="rId10"/>
    <p:sldId id="306" r:id="rId11"/>
    <p:sldId id="307" r:id="rId12"/>
    <p:sldId id="263" r:id="rId13"/>
    <p:sldId id="264" r:id="rId14"/>
    <p:sldId id="265" r:id="rId15"/>
    <p:sldId id="316" r:id="rId16"/>
    <p:sldId id="333" r:id="rId17"/>
    <p:sldId id="319" r:id="rId18"/>
    <p:sldId id="266" r:id="rId19"/>
    <p:sldId id="317" r:id="rId20"/>
    <p:sldId id="320" r:id="rId21"/>
    <p:sldId id="267" r:id="rId22"/>
    <p:sldId id="318" r:id="rId23"/>
    <p:sldId id="301" r:id="rId24"/>
    <p:sldId id="268" r:id="rId25"/>
    <p:sldId id="305" r:id="rId26"/>
    <p:sldId id="302" r:id="rId27"/>
    <p:sldId id="314" r:id="rId28"/>
    <p:sldId id="275" r:id="rId29"/>
    <p:sldId id="280" r:id="rId30"/>
    <p:sldId id="334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extLst>
    <p:ext uri="{E76CE94A-603C-4142-B9EB-6D1370010A27}">
      <p14:discardImageEditData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 snapToGrid="0" snapToObjects="1">
      <p:cViewPr>
        <p:scale>
          <a:sx n="90" d="100"/>
          <a:sy n="90" d="100"/>
        </p:scale>
        <p:origin x="-1416" y="-3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theodoresumers:Desktop:arbID%20speedometer%20correlatio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style val="18"/>
  <c:chart>
    <c:autoTitleDeleted val="1"/>
    <c:plotArea>
      <c:layout>
        <c:manualLayout>
          <c:layoutTarget val="inner"/>
          <c:xMode val="edge"/>
          <c:yMode val="edge"/>
          <c:x val="0.148254725735041"/>
          <c:y val="0.0518688974734282"/>
          <c:w val="0.81200204141149"/>
          <c:h val="0.743028453842333"/>
        </c:manualLayout>
      </c:layout>
      <c:scatterChart>
        <c:scatterStyle val="lineMarker"/>
        <c:ser>
          <c:idx val="0"/>
          <c:order val="0"/>
          <c:trendline>
            <c:trendlineType val="linear"/>
          </c:trendline>
          <c:xVal>
            <c:numRef>
              <c:f>'513'!$C$35:$C$42</c:f>
              <c:numCache>
                <c:formatCode>General</c:formatCode>
                <c:ptCount val="8"/>
                <c:pt idx="0">
                  <c:v>40.0</c:v>
                </c:pt>
                <c:pt idx="1">
                  <c:v>50.0</c:v>
                </c:pt>
                <c:pt idx="2">
                  <c:v>60.0</c:v>
                </c:pt>
                <c:pt idx="3">
                  <c:v>70.0</c:v>
                </c:pt>
                <c:pt idx="4">
                  <c:v>80.0</c:v>
                </c:pt>
                <c:pt idx="5">
                  <c:v>90.0</c:v>
                </c:pt>
                <c:pt idx="6">
                  <c:v>100.0</c:v>
                </c:pt>
                <c:pt idx="7">
                  <c:v>110.0</c:v>
                </c:pt>
              </c:numCache>
            </c:numRef>
          </c:xVal>
          <c:yVal>
            <c:numRef>
              <c:f>'513'!$D$35:$D$42</c:f>
              <c:numCache>
                <c:formatCode>General</c:formatCode>
                <c:ptCount val="8"/>
                <c:pt idx="0">
                  <c:v>0.0</c:v>
                </c:pt>
                <c:pt idx="1">
                  <c:v>18.0</c:v>
                </c:pt>
                <c:pt idx="2">
                  <c:v>34.0</c:v>
                </c:pt>
                <c:pt idx="3">
                  <c:v>50.0</c:v>
                </c:pt>
                <c:pt idx="4">
                  <c:v>66.0</c:v>
                </c:pt>
                <c:pt idx="5">
                  <c:v>82.0</c:v>
                </c:pt>
                <c:pt idx="6">
                  <c:v>98.0</c:v>
                </c:pt>
                <c:pt idx="7">
                  <c:v>114.0</c:v>
                </c:pt>
              </c:numCache>
            </c:numRef>
          </c:yVal>
        </c:ser>
        <c:ser>
          <c:idx val="1"/>
          <c:order val="1"/>
          <c:trendline>
            <c:trendlineType val="linear"/>
          </c:trendline>
          <c:xVal>
            <c:numRef>
              <c:f>'513'!$C$30:$C$35</c:f>
              <c:numCache>
                <c:formatCode>General</c:formatCode>
                <c:ptCount val="6"/>
                <c:pt idx="0">
                  <c:v>0.0</c:v>
                </c:pt>
                <c:pt idx="1">
                  <c:v>1.0</c:v>
                </c:pt>
                <c:pt idx="2">
                  <c:v>10.0</c:v>
                </c:pt>
                <c:pt idx="3">
                  <c:v>20.0</c:v>
                </c:pt>
                <c:pt idx="4">
                  <c:v>30.0</c:v>
                </c:pt>
                <c:pt idx="5">
                  <c:v>40.0</c:v>
                </c:pt>
              </c:numCache>
            </c:numRef>
          </c:xVal>
          <c:yVal>
            <c:numRef>
              <c:f>'513'!$D$30:$D$35</c:f>
              <c:numCache>
                <c:formatCode>General</c:formatCode>
                <c:ptCount val="6"/>
                <c:pt idx="0">
                  <c:v>60.0</c:v>
                </c:pt>
                <c:pt idx="1">
                  <c:v>61.0</c:v>
                </c:pt>
                <c:pt idx="2">
                  <c:v>45.0</c:v>
                </c:pt>
                <c:pt idx="3">
                  <c:v>30.0</c:v>
                </c:pt>
                <c:pt idx="4">
                  <c:v>15.0</c:v>
                </c:pt>
                <c:pt idx="5">
                  <c:v>0.0</c:v>
                </c:pt>
              </c:numCache>
            </c:numRef>
          </c:yVal>
        </c:ser>
        <c:dLbls/>
        <c:axId val="101160504"/>
        <c:axId val="101167880"/>
      </c:scatterChart>
      <c:valAx>
        <c:axId val="101160504"/>
        <c:scaling>
          <c:orientation val="minMax"/>
        </c:scaling>
        <c:axPos val="b"/>
        <c:title>
          <c:tx>
            <c:rich>
              <a:bodyPr/>
              <a:lstStyle/>
              <a:p>
                <a:pPr>
                  <a:defRPr sz="2000"/>
                </a:pPr>
                <a:r>
                  <a:rPr lang="en-US" sz="2000"/>
                  <a:t>Data Byte 4 Value</a:t>
                </a:r>
              </a:p>
            </c:rich>
          </c:tx>
          <c:layout/>
        </c:title>
        <c:numFmt formatCode="General" sourceLinked="1"/>
        <c:tickLblPos val="nextTo"/>
        <c:txPr>
          <a:bodyPr/>
          <a:lstStyle/>
          <a:p>
            <a:pPr>
              <a:defRPr sz="1800"/>
            </a:pPr>
            <a:endParaRPr lang="en-US"/>
          </a:p>
        </c:txPr>
        <c:crossAx val="101167880"/>
        <c:crosses val="autoZero"/>
        <c:crossBetween val="midCat"/>
      </c:valAx>
      <c:valAx>
        <c:axId val="101167880"/>
        <c:scaling>
          <c:orientation val="minMax"/>
          <c:max val="120.0"/>
          <c:min val="0.0"/>
        </c:scaling>
        <c:axPos val="l"/>
        <c:majorGridlines/>
        <c:title>
          <c:tx>
            <c:rich>
              <a:bodyPr/>
              <a:lstStyle/>
              <a:p>
                <a:pPr>
                  <a:defRPr sz="2000"/>
                </a:pPr>
                <a:r>
                  <a:rPr lang="en-US" sz="2000"/>
                  <a:t>Speedometer Reading (MPH)</a:t>
                </a:r>
              </a:p>
            </c:rich>
          </c:tx>
          <c:layout/>
        </c:title>
        <c:numFmt formatCode="General" sourceLinked="1"/>
        <c:tickLblPos val="nextTo"/>
        <c:txPr>
          <a:bodyPr/>
          <a:lstStyle/>
          <a:p>
            <a:pPr>
              <a:defRPr sz="1800"/>
            </a:pPr>
            <a:endParaRPr lang="en-US"/>
          </a:p>
        </c:txPr>
        <c:crossAx val="101160504"/>
        <c:crosses val="autoZero"/>
        <c:crossBetween val="midCat"/>
      </c:valAx>
      <c:spPr>
        <a:noFill/>
        <a:ln w="25400">
          <a:noFill/>
        </a:ln>
      </c:spPr>
    </c:plotArea>
    <c:plotVisOnly val="1"/>
    <c:dispBlanksAs val="gap"/>
  </c:chart>
  <c:externalData r:id="rId1"/>
</c:chartSpace>
</file>

<file path=ppt/media/image10.png>
</file>

<file path=ppt/media/image11.png>
</file>

<file path=ppt/media/image12.png>
</file>

<file path=ppt/media/image2.png>
</file>

<file path=ppt/media/image3.jpeg>
</file>

<file path=ppt/media/image4.tiff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D900C-C441-F647-9759-7EC1CB1A0E9B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5BB34-B44A-BD49-AE83-F10A067DBEF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65432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Cover Page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01165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0DD687-47AA-9346-81E9-4CBBCF6DC67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8324766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FB0811-DC52-7942-8EBC-C4FF5BED7867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FB0811-DC52-7942-8EBC-C4FF5BED7867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FB0811-DC52-7942-8EBC-C4FF5BED7867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is the </a:t>
            </a:r>
            <a:r>
              <a:rPr lang="en-US" dirty="0" err="1" smtClean="0"/>
              <a:t>youtube</a:t>
            </a:r>
            <a:r>
              <a:rPr lang="en-US" dirty="0" smtClean="0"/>
              <a:t> video.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F5BB34-B44A-BD49-AE83-F10A067DBEF8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2110A-70F5-9647-A6C8-1994FF0D0CE7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36AAC-5C6B-A44D-8123-CC9B0AB0CAB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jpeg"/><Relationship Id="rId5" Type="http://schemas.openxmlformats.org/officeDocument/2006/relationships/image" Target="../media/image3.jpeg"/><Relationship Id="rId6" Type="http://schemas.openxmlformats.org/officeDocument/2006/relationships/image" Target="../media/image1.emf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5" Type="http://schemas.openxmlformats.org/officeDocument/2006/relationships/image" Target="../media/image7.jpe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5" Type="http://schemas.openxmlformats.org/officeDocument/2006/relationships/image" Target="../media/image7.jpe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.emf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574800"/>
            <a:ext cx="9143999" cy="16002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Hot-Wiring of the Future:</a:t>
            </a:r>
            <a:br>
              <a:rPr lang="en-US" sz="32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</a:br>
            <a:r>
              <a:rPr lang="en-US" sz="32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Exploring Car CAN Buses</a:t>
            </a:r>
            <a:endParaRPr lang="en-US" sz="3200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0104" y="4226039"/>
            <a:ext cx="5998220" cy="525553"/>
          </a:xfrm>
        </p:spPr>
        <p:txBody>
          <a:bodyPr>
            <a:normAutofit/>
          </a:bodyPr>
          <a:lstStyle/>
          <a:p>
            <a:pPr algn="l"/>
            <a:r>
              <a:rPr lang="en-US" sz="2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ENGS 89/90: Final Presentation</a:t>
            </a:r>
            <a:endParaRPr lang="en-US" sz="2800" dirty="0">
              <a:latin typeface="Helvetica Neue"/>
              <a:cs typeface="Helvetica Neue"/>
            </a:endParaRPr>
          </a:p>
        </p:txBody>
      </p:sp>
      <p:pic>
        <p:nvPicPr>
          <p:cNvPr id="7" name="Picture 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3133455" y="525901"/>
            <a:ext cx="2894706" cy="647284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74708"/>
            <a:ext cx="9144000" cy="0"/>
          </a:xfrm>
          <a:prstGeom prst="line">
            <a:avLst/>
          </a:prstGeom>
          <a:ln w="14605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Subtitle 2"/>
          <p:cNvSpPr txBox="1">
            <a:spLocks/>
          </p:cNvSpPr>
          <p:nvPr/>
        </p:nvSpPr>
        <p:spPr>
          <a:xfrm>
            <a:off x="2768723" y="4892224"/>
            <a:ext cx="5507527" cy="5255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800" dirty="0">
              <a:latin typeface="Helvetica Neue"/>
              <a:cs typeface="Helvetica Neue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641931" y="5118100"/>
            <a:ext cx="153118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Chris </a:t>
            </a:r>
            <a:r>
              <a:rPr lang="en-US" sz="16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Hoder</a:t>
            </a:r>
            <a:endParaRPr lang="en-US" sz="16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Ted </a:t>
            </a:r>
            <a:r>
              <a:rPr lang="en-US" sz="16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Sumers</a:t>
            </a:r>
            <a:endParaRPr lang="en-US" sz="16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Grayson Zulauf</a:t>
            </a:r>
          </a:p>
          <a:p>
            <a:endParaRPr lang="en-US" sz="8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r>
              <a:rPr lang="en-US" sz="12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7 March 2013</a:t>
            </a: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2390104" y="3344023"/>
            <a:ext cx="5507527" cy="5255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200" i="1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Sponsored by:</a:t>
            </a:r>
            <a:endParaRPr kumimoji="0" lang="en-US" sz="2200" b="0" i="1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860" y="3191623"/>
            <a:ext cx="2424898" cy="74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375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 descr="anonymou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48" t="11704" r="48" b="-11929"/>
          <a:stretch/>
        </p:blipFill>
        <p:spPr>
          <a:xfrm>
            <a:off x="258369" y="2718380"/>
            <a:ext cx="1407271" cy="1942528"/>
          </a:xfrm>
          <a:prstGeom prst="rect">
            <a:avLst/>
          </a:prstGeom>
        </p:spPr>
      </p:pic>
      <p:pic>
        <p:nvPicPr>
          <p:cNvPr id="46" name="Picture 45" descr="goodthopter boar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4763163" y="3107789"/>
            <a:ext cx="2467431" cy="1090864"/>
          </a:xfrm>
          <a:prstGeom prst="rect">
            <a:avLst/>
          </a:prstGeom>
        </p:spPr>
      </p:pic>
      <p:pic>
        <p:nvPicPr>
          <p:cNvPr id="71" name="Picture 70" descr="synopsys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7176369" y="3107789"/>
            <a:ext cx="1840048" cy="104341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5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28" name="Straight Connector 27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917039" y="6221301"/>
            <a:ext cx="51985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10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062817" y="4287973"/>
            <a:ext cx="1674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GoodThopter10</a:t>
            </a:r>
            <a:endParaRPr lang="en-US" dirty="0"/>
          </a:p>
        </p:txBody>
      </p:sp>
      <p:cxnSp>
        <p:nvCxnSpPr>
          <p:cNvPr id="67" name="Straight Arrow Connector 66"/>
          <p:cNvCxnSpPr/>
          <p:nvPr/>
        </p:nvCxnSpPr>
        <p:spPr>
          <a:xfrm flipH="1">
            <a:off x="6706078" y="3775706"/>
            <a:ext cx="405444" cy="915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7473832" y="4278876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CAN Bus</a:t>
            </a:r>
            <a:endParaRPr 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/>
          </p:nvPr>
        </p:nvSpPr>
        <p:spPr>
          <a:xfrm>
            <a:off x="900346" y="1180504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Software Package: Goals</a:t>
            </a:r>
            <a:endParaRPr lang="en-US" sz="2800" dirty="0"/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1754540" y="3744704"/>
            <a:ext cx="3008623" cy="915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Rounded Rectangle 1"/>
          <p:cNvSpPr/>
          <p:nvPr/>
        </p:nvSpPr>
        <p:spPr>
          <a:xfrm>
            <a:off x="2045754" y="3263149"/>
            <a:ext cx="2435305" cy="104341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pytho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2045754" y="3436541"/>
            <a:ext cx="2435305" cy="822574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370417" y="4357269"/>
            <a:ext cx="1844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Software Package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622228" y="4433469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User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2"/>
          <p:cNvSpPr txBox="1">
            <a:spLocks/>
          </p:cNvSpPr>
          <p:nvPr/>
        </p:nvSpPr>
        <p:spPr>
          <a:xfrm>
            <a:off x="5971109" y="2176177"/>
            <a:ext cx="2901080" cy="6722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Read/Write Capability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28" name="Straight Connector 27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pyth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2928719"/>
            <a:ext cx="4376405" cy="1478220"/>
          </a:xfrm>
          <a:prstGeom prst="rect">
            <a:avLst/>
          </a:prstGeom>
        </p:spPr>
      </p:pic>
      <p:cxnSp>
        <p:nvCxnSpPr>
          <p:cNvPr id="4" name="Straight Arrow Connector 3"/>
          <p:cNvCxnSpPr>
            <a:endCxn id="24" idx="1"/>
          </p:cNvCxnSpPr>
          <p:nvPr/>
        </p:nvCxnSpPr>
        <p:spPr>
          <a:xfrm flipV="1">
            <a:off x="4054139" y="2512313"/>
            <a:ext cx="1916970" cy="75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6333931" y="5586760"/>
            <a:ext cx="2247674" cy="6722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User Interface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4054139" y="3785143"/>
            <a:ext cx="1935880" cy="10027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7" name="Picture 46" descr="anonymous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48" t="11704" r="48" b="-11929"/>
          <a:stretch/>
        </p:blipFill>
        <p:spPr>
          <a:xfrm>
            <a:off x="6902826" y="4294168"/>
            <a:ext cx="1051749" cy="1451783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4054139" y="3454400"/>
            <a:ext cx="20638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" name="Picture 19" descr="goodthopter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333931" y="1044737"/>
            <a:ext cx="2606214" cy="1156840"/>
          </a:xfrm>
          <a:prstGeom prst="rect">
            <a:avLst/>
          </a:prstGeom>
        </p:spPr>
      </p:pic>
      <p:sp>
        <p:nvSpPr>
          <p:cNvPr id="21" name="Content Placeholder 2"/>
          <p:cNvSpPr txBox="1">
            <a:spLocks/>
          </p:cNvSpPr>
          <p:nvPr/>
        </p:nvSpPr>
        <p:spPr>
          <a:xfrm>
            <a:off x="5627050" y="3915850"/>
            <a:ext cx="3654259" cy="6722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Data Management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02978" y="2928719"/>
            <a:ext cx="1060732" cy="1060732"/>
          </a:xfrm>
          <a:prstGeom prst="rect">
            <a:avLst/>
          </a:prstGeom>
        </p:spPr>
      </p:pic>
      <p:sp>
        <p:nvSpPr>
          <p:cNvPr id="22" name="Content Placeholder 2"/>
          <p:cNvSpPr txBox="1">
            <a:spLocks/>
          </p:cNvSpPr>
          <p:nvPr/>
        </p:nvSpPr>
        <p:spPr>
          <a:xfrm>
            <a:off x="329194" y="4047970"/>
            <a:ext cx="4042116" cy="6722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5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Software Package</a:t>
            </a:r>
            <a:endParaRPr lang="en-US" sz="2500" dirty="0"/>
          </a:p>
        </p:txBody>
      </p:sp>
      <p:sp>
        <p:nvSpPr>
          <p:cNvPr id="25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77279" y="6221301"/>
            <a:ext cx="55961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11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8715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852786" y="2430019"/>
            <a:ext cx="2563091" cy="295563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195" y="895677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Reverse-Engineering the CAN Bus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3438" y="1465330"/>
            <a:ext cx="6572521" cy="22212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General Network Attack Methodology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66"/>
          <p:cNvSpPr/>
          <p:nvPr/>
        </p:nvSpPr>
        <p:spPr>
          <a:xfrm>
            <a:off x="1889733" y="3597007"/>
            <a:ext cx="1170205" cy="59546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400" kern="120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Toehold</a:t>
            </a:r>
            <a:endParaRPr lang="en-US" sz="1000">
              <a:effectLst/>
              <a:latin typeface="Times"/>
              <a:ea typeface="ＭＳ 明朝"/>
              <a:cs typeface="Times New Roman"/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4299455" y="2901527"/>
            <a:ext cx="1728264" cy="553763"/>
          </a:xfrm>
          <a:prstGeom prst="roundRect">
            <a:avLst/>
          </a:prstGeom>
          <a:ln w="508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400" kern="1200" dirty="0" smtClean="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Passive Listening</a:t>
            </a:r>
            <a:endParaRPr lang="en-US" sz="1000" dirty="0">
              <a:effectLst/>
              <a:latin typeface="Times"/>
              <a:ea typeface="ＭＳ 明朝"/>
              <a:cs typeface="Times New Roman"/>
            </a:endParaRPr>
          </a:p>
        </p:txBody>
      </p:sp>
      <p:sp>
        <p:nvSpPr>
          <p:cNvPr id="69" name="Rounded Rectangle 68"/>
          <p:cNvSpPr/>
          <p:nvPr/>
        </p:nvSpPr>
        <p:spPr>
          <a:xfrm>
            <a:off x="4299455" y="4358522"/>
            <a:ext cx="1728264" cy="553763"/>
          </a:xfrm>
          <a:prstGeom prst="roundRect">
            <a:avLst/>
          </a:prstGeom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400" kern="1200" dirty="0" smtClean="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Active Probing</a:t>
            </a:r>
            <a:endParaRPr lang="en-US" sz="1000" dirty="0">
              <a:effectLst/>
              <a:latin typeface="Times"/>
              <a:ea typeface="ＭＳ 明朝"/>
              <a:cs typeface="Times New Roman"/>
            </a:endParaRPr>
          </a:p>
        </p:txBody>
      </p:sp>
      <p:sp>
        <p:nvSpPr>
          <p:cNvPr id="70" name="Rounded Rectangle 69"/>
          <p:cNvSpPr/>
          <p:nvPr/>
        </p:nvSpPr>
        <p:spPr>
          <a:xfrm>
            <a:off x="7471385" y="3627500"/>
            <a:ext cx="984649" cy="55376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400" kern="120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Attack</a:t>
            </a:r>
            <a:endParaRPr lang="en-US" sz="1000">
              <a:effectLst/>
              <a:latin typeface="Times"/>
              <a:ea typeface="ＭＳ 明朝"/>
              <a:cs typeface="Times New Roman"/>
            </a:endParaRPr>
          </a:p>
        </p:txBody>
      </p:sp>
      <p:cxnSp>
        <p:nvCxnSpPr>
          <p:cNvPr id="71" name="Straight Arrow Connector 70"/>
          <p:cNvCxnSpPr>
            <a:endCxn id="67" idx="1"/>
          </p:cNvCxnSpPr>
          <p:nvPr/>
        </p:nvCxnSpPr>
        <p:spPr>
          <a:xfrm>
            <a:off x="1515628" y="3883689"/>
            <a:ext cx="374106" cy="1104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endCxn id="70" idx="1"/>
          </p:cNvCxnSpPr>
          <p:nvPr/>
        </p:nvCxnSpPr>
        <p:spPr>
          <a:xfrm>
            <a:off x="7193353" y="3904381"/>
            <a:ext cx="278031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7" name="Rounded Rectangle 76"/>
          <p:cNvSpPr/>
          <p:nvPr/>
        </p:nvSpPr>
        <p:spPr>
          <a:xfrm>
            <a:off x="4318159" y="3652900"/>
            <a:ext cx="1728264" cy="553763"/>
          </a:xfrm>
          <a:prstGeom prst="roundRect">
            <a:avLst/>
          </a:prstGeom>
          <a:ln w="508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400" kern="1200" dirty="0" smtClean="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Physical Stimuli</a:t>
            </a:r>
            <a:endParaRPr lang="en-US" sz="1000" dirty="0">
              <a:effectLst/>
              <a:latin typeface="Times"/>
              <a:ea typeface="ＭＳ 明朝"/>
              <a:cs typeface="Times New Roman"/>
            </a:endParaRPr>
          </a:p>
        </p:txBody>
      </p:sp>
      <p:cxnSp>
        <p:nvCxnSpPr>
          <p:cNvPr id="78" name="Straight Arrow Connector 77"/>
          <p:cNvCxnSpPr>
            <a:stCxn id="67" idx="3"/>
            <a:endCxn id="5" idx="1"/>
          </p:cNvCxnSpPr>
          <p:nvPr/>
        </p:nvCxnSpPr>
        <p:spPr>
          <a:xfrm>
            <a:off x="3059938" y="3894737"/>
            <a:ext cx="792848" cy="1310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5" idx="3"/>
            <a:endCxn id="70" idx="1"/>
          </p:cNvCxnSpPr>
          <p:nvPr/>
        </p:nvCxnSpPr>
        <p:spPr>
          <a:xfrm flipV="1">
            <a:off x="6415877" y="3904382"/>
            <a:ext cx="1055508" cy="345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176065" y="5454694"/>
            <a:ext cx="1736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Identify Exploits</a:t>
            </a:r>
            <a:endParaRPr lang="en-US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310447" y="3577336"/>
            <a:ext cx="1197142" cy="63480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400" kern="1200" dirty="0" smtClean="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Incentive</a:t>
            </a:r>
            <a:endParaRPr lang="en-US" sz="1000" dirty="0">
              <a:effectLst/>
              <a:latin typeface="Times"/>
              <a:ea typeface="ＭＳ 明朝"/>
              <a:cs typeface="Times New Roman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77279" y="6221301"/>
            <a:ext cx="55961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12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38234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Work Accomplished - Methodology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568180" y="1255713"/>
            <a:ext cx="8690120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40532" y="3223922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Correlation with Physical Stimuli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" name="Elbow Connector 10"/>
          <p:cNvCxnSpPr>
            <a:endCxn id="10" idx="0"/>
          </p:cNvCxnSpPr>
          <p:nvPr/>
        </p:nvCxnSpPr>
        <p:spPr>
          <a:xfrm rot="5400000">
            <a:off x="3871579" y="2775469"/>
            <a:ext cx="896906" cy="1588"/>
          </a:xfrm>
          <a:prstGeom prst="bentConnector3">
            <a:avLst>
              <a:gd name="adj1" fmla="val 50000"/>
            </a:avLst>
          </a:prstGeom>
          <a:ln w="38100" cap="flat" cmpd="sng" algn="ctr">
            <a:gradFill flip="none" rotWithShape="1">
              <a:gsLst>
                <a:gs pos="0">
                  <a:srgbClr val="008000"/>
                </a:gs>
                <a:gs pos="100000">
                  <a:prstClr val="white"/>
                </a:gs>
                <a:gs pos="99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240533" y="5123334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Packet Injection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stCxn id="12" idx="0"/>
          </p:cNvCxnSpPr>
          <p:nvPr/>
        </p:nvCxnSpPr>
        <p:spPr>
          <a:xfrm rot="16200000" flipV="1">
            <a:off x="3871977" y="4675277"/>
            <a:ext cx="896112" cy="1"/>
          </a:xfrm>
          <a:prstGeom prst="straightConnector1">
            <a:avLst/>
          </a:prstGeom>
          <a:ln w="38100" cap="flat" cmpd="sng" algn="ctr">
            <a:gradFill flip="none" rotWithShape="1">
              <a:gsLst>
                <a:gs pos="0">
                  <a:srgbClr val="FF0000"/>
                </a:gs>
                <a:gs pos="100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240532" y="1323716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Background Characterization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77279" y="6221301"/>
            <a:ext cx="55961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13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Work Accomplished - Methodology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530080" y="1331913"/>
            <a:ext cx="7083233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40532" y="3223922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Correlation with Physical Stimuli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" name="Elbow Connector 10"/>
          <p:cNvCxnSpPr/>
          <p:nvPr/>
        </p:nvCxnSpPr>
        <p:spPr>
          <a:xfrm rot="16200000" flipH="1">
            <a:off x="3951482" y="2856957"/>
            <a:ext cx="735515" cy="1"/>
          </a:xfrm>
          <a:prstGeom prst="bentConnector3">
            <a:avLst>
              <a:gd name="adj1" fmla="val 50000"/>
            </a:avLst>
          </a:prstGeom>
          <a:ln w="38100" cap="flat" cmpd="sng" algn="ctr">
            <a:gradFill flip="none" rotWithShape="1">
              <a:gsLst>
                <a:gs pos="0">
                  <a:srgbClr val="008000"/>
                </a:gs>
                <a:gs pos="100000">
                  <a:prstClr val="white"/>
                </a:gs>
                <a:gs pos="99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240533" y="5123334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Packet Injection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stCxn id="12" idx="0"/>
          </p:cNvCxnSpPr>
          <p:nvPr/>
        </p:nvCxnSpPr>
        <p:spPr>
          <a:xfrm rot="16200000" flipV="1">
            <a:off x="3871977" y="4675277"/>
            <a:ext cx="896112" cy="1"/>
          </a:xfrm>
          <a:prstGeom prst="straightConnector1">
            <a:avLst/>
          </a:prstGeom>
          <a:ln w="38100" cap="flat" cmpd="sng" algn="ctr">
            <a:gradFill flip="none" rotWithShape="1">
              <a:gsLst>
                <a:gs pos="0">
                  <a:srgbClr val="FF0000"/>
                </a:gs>
                <a:gs pos="100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 rot="5400000">
            <a:off x="3751967" y="-2331155"/>
            <a:ext cx="1258888" cy="838182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69094" y="1331913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Arbitration ID Sweep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386043" y="1331913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RTR Sweep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519643" y="1331912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Unfiltered Sniff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591013" y="1331912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Filtered Sniff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4" name="Straight Arrow Connector 23"/>
          <p:cNvCxnSpPr>
            <a:stCxn id="18" idx="3"/>
            <a:endCxn id="20" idx="1"/>
          </p:cNvCxnSpPr>
          <p:nvPr/>
        </p:nvCxnSpPr>
        <p:spPr>
          <a:xfrm>
            <a:off x="2128874" y="1833563"/>
            <a:ext cx="257169" cy="1588"/>
          </a:xfrm>
          <a:prstGeom prst="straightConnector1">
            <a:avLst/>
          </a:prstGeom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3"/>
            <a:endCxn id="21" idx="1"/>
          </p:cNvCxnSpPr>
          <p:nvPr/>
        </p:nvCxnSpPr>
        <p:spPr>
          <a:xfrm flipV="1">
            <a:off x="4145823" y="1833562"/>
            <a:ext cx="373820" cy="1"/>
          </a:xfrm>
          <a:prstGeom prst="straightConnector1">
            <a:avLst/>
          </a:prstGeom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1" idx="3"/>
            <a:endCxn id="22" idx="1"/>
          </p:cNvCxnSpPr>
          <p:nvPr/>
        </p:nvCxnSpPr>
        <p:spPr>
          <a:xfrm>
            <a:off x="6279423" y="1833562"/>
            <a:ext cx="311590" cy="1588"/>
          </a:xfrm>
          <a:prstGeom prst="straightConnector1">
            <a:avLst/>
          </a:prstGeom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90500" y="2463800"/>
            <a:ext cx="2937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Background Characterization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93153" y="6221301"/>
            <a:ext cx="543739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14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Work Accomplished - Methodology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907264" y="6221301"/>
            <a:ext cx="543739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15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5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024074390"/>
              </p:ext>
            </p:extLst>
          </p:nvPr>
        </p:nvGraphicFramePr>
        <p:xfrm>
          <a:off x="981320" y="3981212"/>
          <a:ext cx="7387784" cy="11938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1023673"/>
                <a:gridCol w="508000"/>
                <a:gridCol w="635000"/>
                <a:gridCol w="592666"/>
                <a:gridCol w="508000"/>
                <a:gridCol w="663223"/>
                <a:gridCol w="620888"/>
                <a:gridCol w="649112"/>
                <a:gridCol w="677333"/>
                <a:gridCol w="663222"/>
                <a:gridCol w="846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ArbID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512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513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529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530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560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1056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1057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1072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1248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1279</a:t>
                      </a:r>
                      <a:endParaRPr lang="en-US" sz="16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Freq</a:t>
                      </a:r>
                      <a:r>
                        <a:rPr lang="en-US" sz="1600" baseline="0" dirty="0" smtClean="0"/>
                        <a:t> (packets/second)</a:t>
                      </a:r>
                      <a:endParaRPr lang="en-US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115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62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50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50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112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10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0.2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50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29" name="Title 1"/>
          <p:cNvSpPr txBox="1">
            <a:spLocks/>
          </p:cNvSpPr>
          <p:nvPr/>
        </p:nvSpPr>
        <p:spPr>
          <a:xfrm>
            <a:off x="685649" y="2052119"/>
            <a:ext cx="7083233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24663" y="2052119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Arbitration ID Sweep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541612" y="2052119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RTR Sweep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675212" y="2052118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Unfiltered Sniff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746582" y="2052118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Filtered Sniff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1" name="Straight Arrow Connector 40"/>
          <p:cNvCxnSpPr>
            <a:stCxn id="31" idx="3"/>
            <a:endCxn id="32" idx="1"/>
          </p:cNvCxnSpPr>
          <p:nvPr/>
        </p:nvCxnSpPr>
        <p:spPr>
          <a:xfrm>
            <a:off x="2284443" y="2553769"/>
            <a:ext cx="257169" cy="1588"/>
          </a:xfrm>
          <a:prstGeom prst="straightConnector1">
            <a:avLst/>
          </a:prstGeom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2" idx="3"/>
            <a:endCxn id="33" idx="1"/>
          </p:cNvCxnSpPr>
          <p:nvPr/>
        </p:nvCxnSpPr>
        <p:spPr>
          <a:xfrm flipV="1">
            <a:off x="4301392" y="2553768"/>
            <a:ext cx="373820" cy="1"/>
          </a:xfrm>
          <a:prstGeom prst="straightConnector1">
            <a:avLst/>
          </a:prstGeom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3" idx="3"/>
            <a:endCxn id="39" idx="1"/>
          </p:cNvCxnSpPr>
          <p:nvPr/>
        </p:nvCxnSpPr>
        <p:spPr>
          <a:xfrm>
            <a:off x="6434992" y="2553768"/>
            <a:ext cx="311590" cy="1588"/>
          </a:xfrm>
          <a:prstGeom prst="straightConnector1">
            <a:avLst/>
          </a:prstGeom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Work Accomplished - Methodology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93153" y="6221301"/>
            <a:ext cx="543739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16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 txBox="1">
            <a:spLocks/>
          </p:cNvSpPr>
          <p:nvPr/>
        </p:nvSpPr>
        <p:spPr>
          <a:xfrm>
            <a:off x="685649" y="2052119"/>
            <a:ext cx="7083233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24663" y="2052119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Arbitration ID Sweep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541612" y="2052119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RTR Sweep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675212" y="2052118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Unfiltered Sniff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746582" y="2052118"/>
            <a:ext cx="175978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Filtered Sniff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1" name="Straight Arrow Connector 40"/>
          <p:cNvCxnSpPr>
            <a:stCxn id="31" idx="3"/>
            <a:endCxn id="32" idx="1"/>
          </p:cNvCxnSpPr>
          <p:nvPr/>
        </p:nvCxnSpPr>
        <p:spPr>
          <a:xfrm>
            <a:off x="2284443" y="2553769"/>
            <a:ext cx="257169" cy="1588"/>
          </a:xfrm>
          <a:prstGeom prst="straightConnector1">
            <a:avLst/>
          </a:prstGeom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2" idx="3"/>
            <a:endCxn id="33" idx="1"/>
          </p:cNvCxnSpPr>
          <p:nvPr/>
        </p:nvCxnSpPr>
        <p:spPr>
          <a:xfrm flipV="1">
            <a:off x="4301392" y="2553768"/>
            <a:ext cx="373820" cy="1"/>
          </a:xfrm>
          <a:prstGeom prst="straightConnector1">
            <a:avLst/>
          </a:prstGeom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3" idx="3"/>
            <a:endCxn id="39" idx="1"/>
          </p:cNvCxnSpPr>
          <p:nvPr/>
        </p:nvCxnSpPr>
        <p:spPr>
          <a:xfrm>
            <a:off x="6434992" y="2553768"/>
            <a:ext cx="311590" cy="1588"/>
          </a:xfrm>
          <a:prstGeom prst="straightConnector1">
            <a:avLst/>
          </a:prstGeom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530080" y="4192032"/>
          <a:ext cx="835274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5258"/>
                <a:gridCol w="3822831"/>
                <a:gridCol w="3094651"/>
              </a:tblGrid>
              <a:tr h="214993"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ArbID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Frequency (packets/second)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Background Packets</a:t>
                      </a:r>
                      <a:endParaRPr lang="en-US" sz="1800" dirty="0"/>
                    </a:p>
                  </a:txBody>
                  <a:tcPr/>
                </a:tc>
              </a:tr>
              <a:tr h="2149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513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62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12</a:t>
                      </a:r>
                      <a:r>
                        <a:rPr lang="en-US" sz="1800" b="1" baseline="0" dirty="0" smtClean="0"/>
                        <a:t> xx 125 xx 39 16 0 125</a:t>
                      </a:r>
                      <a:endParaRPr lang="en-US" sz="1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7483466" y="5104646"/>
            <a:ext cx="139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*xx = varying</a:t>
            </a:r>
            <a:endParaRPr lang="en-US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834881" y="3582432"/>
            <a:ext cx="6572522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45348"/>
                </a:solidFill>
                <a:effectLst/>
                <a:uLnTx/>
                <a:uFillTx/>
                <a:latin typeface="Helvetica Neue Medium"/>
                <a:ea typeface="+mj-ea"/>
                <a:cs typeface="Helvetica Neue Medium"/>
              </a:rPr>
              <a:t>A Case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rgbClr val="645348"/>
                </a:solidFill>
                <a:effectLst/>
                <a:uLnTx/>
                <a:uFillTx/>
                <a:latin typeface="Helvetica Neue Medium"/>
                <a:ea typeface="+mj-ea"/>
                <a:cs typeface="Helvetica Neue Medium"/>
              </a:rPr>
              <a:t> Study – ID 513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Work Accomplished - Methodology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568180" y="1255713"/>
            <a:ext cx="8690120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40532" y="3223922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Correlation with Physical Stimuli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" name="Elbow Connector 10"/>
          <p:cNvCxnSpPr>
            <a:endCxn id="10" idx="0"/>
          </p:cNvCxnSpPr>
          <p:nvPr/>
        </p:nvCxnSpPr>
        <p:spPr>
          <a:xfrm rot="5400000">
            <a:off x="3871579" y="2775469"/>
            <a:ext cx="896906" cy="1588"/>
          </a:xfrm>
          <a:prstGeom prst="bentConnector3">
            <a:avLst>
              <a:gd name="adj1" fmla="val 50000"/>
            </a:avLst>
          </a:prstGeom>
          <a:ln w="38100" cap="flat" cmpd="sng" algn="ctr">
            <a:gradFill flip="none" rotWithShape="1">
              <a:gsLst>
                <a:gs pos="0">
                  <a:srgbClr val="008000"/>
                </a:gs>
                <a:gs pos="100000">
                  <a:prstClr val="white"/>
                </a:gs>
                <a:gs pos="99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240533" y="5123334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Packet Injection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stCxn id="12" idx="0"/>
          </p:cNvCxnSpPr>
          <p:nvPr/>
        </p:nvCxnSpPr>
        <p:spPr>
          <a:xfrm rot="16200000" flipV="1">
            <a:off x="3871977" y="4675277"/>
            <a:ext cx="896112" cy="1"/>
          </a:xfrm>
          <a:prstGeom prst="straightConnector1">
            <a:avLst/>
          </a:prstGeom>
          <a:ln w="38100" cap="flat" cmpd="sng" algn="ctr">
            <a:gradFill flip="none" rotWithShape="1">
              <a:gsLst>
                <a:gs pos="0">
                  <a:srgbClr val="FF0000"/>
                </a:gs>
                <a:gs pos="100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240532" y="1323716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Background Characterization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77279" y="6221301"/>
            <a:ext cx="55961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17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Work Accomplished - Methodology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568180" y="1255713"/>
            <a:ext cx="8690120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cxnSp>
        <p:nvCxnSpPr>
          <p:cNvPr id="11" name="Elbow Connector 10"/>
          <p:cNvCxnSpPr>
            <a:stCxn id="16" idx="2"/>
          </p:cNvCxnSpPr>
          <p:nvPr/>
        </p:nvCxnSpPr>
        <p:spPr>
          <a:xfrm rot="5400000">
            <a:off x="4052617" y="2593637"/>
            <a:ext cx="534037" cy="794"/>
          </a:xfrm>
          <a:prstGeom prst="bentConnector3">
            <a:avLst>
              <a:gd name="adj1" fmla="val 50000"/>
            </a:avLst>
          </a:prstGeom>
          <a:ln w="38100" cap="flat" cmpd="sng" algn="ctr">
            <a:gradFill flip="none" rotWithShape="1">
              <a:gsLst>
                <a:gs pos="0">
                  <a:srgbClr val="008000"/>
                </a:gs>
                <a:gs pos="100000">
                  <a:prstClr val="white"/>
                </a:gs>
                <a:gs pos="99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240533" y="5123334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Packet Injection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stCxn id="12" idx="0"/>
          </p:cNvCxnSpPr>
          <p:nvPr/>
        </p:nvCxnSpPr>
        <p:spPr>
          <a:xfrm rot="16200000" flipV="1">
            <a:off x="3903330" y="4706630"/>
            <a:ext cx="832612" cy="795"/>
          </a:xfrm>
          <a:prstGeom prst="straightConnector1">
            <a:avLst/>
          </a:prstGeom>
          <a:ln w="38100" cap="flat" cmpd="sng" algn="ctr">
            <a:gradFill flip="none" rotWithShape="1">
              <a:gsLst>
                <a:gs pos="0">
                  <a:srgbClr val="FF0000"/>
                </a:gs>
                <a:gs pos="100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3240532" y="1323716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Background Characterization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 rot="16200000">
            <a:off x="3878436" y="114734"/>
            <a:ext cx="1383948" cy="6968026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086396" y="2524740"/>
            <a:ext cx="2468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6600"/>
                </a:solidFill>
              </a:rPr>
              <a:t>Correlation with Stimuli</a:t>
            </a:r>
            <a:endParaRPr lang="en-US" b="1" dirty="0">
              <a:solidFill>
                <a:srgbClr val="FF660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414537" y="3105673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System Perturbation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/>
          <p:cNvCxnSpPr>
            <a:stCxn id="20" idx="3"/>
          </p:cNvCxnSpPr>
          <p:nvPr/>
        </p:nvCxnSpPr>
        <p:spPr>
          <a:xfrm>
            <a:off x="3573537" y="3607323"/>
            <a:ext cx="2108209" cy="1588"/>
          </a:xfrm>
          <a:prstGeom prst="straightConnector1">
            <a:avLst/>
          </a:prstGeom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5681746" y="3019948"/>
            <a:ext cx="2159000" cy="1152525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Characterize Change with Stimuli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97394" y="4464774"/>
            <a:ext cx="2126706" cy="369332"/>
          </a:xfrm>
          <a:prstGeom prst="rect">
            <a:avLst/>
          </a:prstGeom>
          <a:noFill/>
          <a:ln w="1905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rtlCol="0">
            <a:spAutoFit/>
          </a:bodyPr>
          <a:lstStyle/>
          <a:p>
            <a:r>
              <a:rPr lang="en-US" b="1" dirty="0" smtClean="0"/>
              <a:t>List of Perturbations</a:t>
            </a:r>
            <a:endParaRPr lang="en-US" b="1" dirty="0"/>
          </a:p>
        </p:txBody>
      </p:sp>
      <p:cxnSp>
        <p:nvCxnSpPr>
          <p:cNvPr id="29" name="Straight Arrow Connector 28"/>
          <p:cNvCxnSpPr/>
          <p:nvPr/>
        </p:nvCxnSpPr>
        <p:spPr>
          <a:xfrm rot="16200000" flipV="1">
            <a:off x="2212886" y="4370488"/>
            <a:ext cx="563100" cy="797"/>
          </a:xfrm>
          <a:prstGeom prst="straightConnector1">
            <a:avLst/>
          </a:prstGeom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6" idx="3"/>
          </p:cNvCxnSpPr>
          <p:nvPr/>
        </p:nvCxnSpPr>
        <p:spPr>
          <a:xfrm>
            <a:off x="2324100" y="4649440"/>
            <a:ext cx="189022" cy="1588"/>
          </a:xfrm>
          <a:prstGeom prst="line">
            <a:avLst/>
          </a:prstGeom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77279" y="6221301"/>
            <a:ext cx="55961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18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Work Accomplished - Methodology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568180" y="1255713"/>
            <a:ext cx="8690120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414537" y="1864047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System Perturbation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/>
          <p:cNvCxnSpPr>
            <a:stCxn id="20" idx="3"/>
          </p:cNvCxnSpPr>
          <p:nvPr/>
        </p:nvCxnSpPr>
        <p:spPr>
          <a:xfrm>
            <a:off x="3573537" y="2365697"/>
            <a:ext cx="2108209" cy="1588"/>
          </a:xfrm>
          <a:prstGeom prst="straightConnector1">
            <a:avLst/>
          </a:prstGeom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5681746" y="1778322"/>
            <a:ext cx="2159000" cy="1152525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Characterize Change with Stimuli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itle 1"/>
          <p:cNvSpPr txBox="1">
            <a:spLocks/>
          </p:cNvSpPr>
          <p:nvPr/>
        </p:nvSpPr>
        <p:spPr>
          <a:xfrm>
            <a:off x="834881" y="3313080"/>
            <a:ext cx="6572522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45348"/>
                </a:solidFill>
                <a:effectLst/>
                <a:uLnTx/>
                <a:uFillTx/>
                <a:latin typeface="Helvetica Neue Medium"/>
                <a:ea typeface="+mj-ea"/>
                <a:cs typeface="Helvetica Neue Medium"/>
              </a:rPr>
              <a:t>A Case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rgbClr val="645348"/>
                </a:solidFill>
                <a:effectLst/>
                <a:uLnTx/>
                <a:uFillTx/>
                <a:latin typeface="Helvetica Neue Medium"/>
                <a:ea typeface="+mj-ea"/>
                <a:cs typeface="Helvetica Neue Medium"/>
              </a:rPr>
              <a:t> Study – ID 513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0" name="Table 29"/>
          <p:cNvGraphicFramePr>
            <a:graphicFrameLocks noGrp="1"/>
          </p:cNvGraphicFramePr>
          <p:nvPr/>
        </p:nvGraphicFramePr>
        <p:xfrm>
          <a:off x="568180" y="4064000"/>
          <a:ext cx="835274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5258"/>
                <a:gridCol w="3822831"/>
                <a:gridCol w="3094651"/>
              </a:tblGrid>
              <a:tr h="214993"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ArbID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Perturbation Response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Data Byte Correlation</a:t>
                      </a:r>
                      <a:endParaRPr lang="en-US" sz="1800" dirty="0"/>
                    </a:p>
                  </a:txBody>
                  <a:tcPr/>
                </a:tc>
              </a:tr>
              <a:tr h="2149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513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Revving Engine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Bytes 0, 1 </a:t>
                      </a:r>
                      <a:endParaRPr lang="en-US" sz="1800" b="1" dirty="0"/>
                    </a:p>
                  </a:txBody>
                  <a:tcPr/>
                </a:tc>
              </a:tr>
              <a:tr h="214993">
                <a:tc>
                  <a:txBody>
                    <a:bodyPr/>
                    <a:lstStyle/>
                    <a:p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Increase while driving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Byte</a:t>
                      </a:r>
                      <a:r>
                        <a:rPr lang="en-US" sz="1800" b="1" baseline="0" dirty="0" smtClean="0"/>
                        <a:t> 4</a:t>
                      </a:r>
                      <a:endParaRPr lang="en-US" sz="1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4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77279" y="6221301"/>
            <a:ext cx="55961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19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346" y="850672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Background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346" y="1325632"/>
            <a:ext cx="6572521" cy="6722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Automobiles as complex, highly-connected networks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28" name="Straight Connector 27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6122685" y="6221301"/>
            <a:ext cx="342429" cy="206594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2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t="13501"/>
          <a:stretch>
            <a:fillRect/>
          </a:stretch>
        </p:blipFill>
        <p:spPr>
          <a:xfrm>
            <a:off x="115952" y="1709696"/>
            <a:ext cx="8766868" cy="4437103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xmlns:p="http://schemas.openxmlformats.org/presentationml/2006/main" xmlns:r="http://schemas.openxmlformats.org/officeDocument/2006/relationships" xmlns:a="http://schemas.openxmlformats.org/drawingml/2006/main" xmlns=""/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Work Accomplished - Methodology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568180" y="1255713"/>
            <a:ext cx="8690120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40532" y="3223922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Correlation with Physical Stimuli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" name="Elbow Connector 10"/>
          <p:cNvCxnSpPr>
            <a:endCxn id="10" idx="0"/>
          </p:cNvCxnSpPr>
          <p:nvPr/>
        </p:nvCxnSpPr>
        <p:spPr>
          <a:xfrm rot="5400000">
            <a:off x="3871579" y="2775469"/>
            <a:ext cx="896906" cy="1588"/>
          </a:xfrm>
          <a:prstGeom prst="bentConnector3">
            <a:avLst>
              <a:gd name="adj1" fmla="val 50000"/>
            </a:avLst>
          </a:prstGeom>
          <a:ln w="38100" cap="flat" cmpd="sng" algn="ctr">
            <a:gradFill flip="none" rotWithShape="1">
              <a:gsLst>
                <a:gs pos="0">
                  <a:srgbClr val="008000"/>
                </a:gs>
                <a:gs pos="100000">
                  <a:prstClr val="white"/>
                </a:gs>
                <a:gs pos="99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240533" y="5123334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Packet Injection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stCxn id="12" idx="0"/>
          </p:cNvCxnSpPr>
          <p:nvPr/>
        </p:nvCxnSpPr>
        <p:spPr>
          <a:xfrm rot="16200000" flipV="1">
            <a:off x="3871977" y="4675277"/>
            <a:ext cx="896112" cy="1"/>
          </a:xfrm>
          <a:prstGeom prst="straightConnector1">
            <a:avLst/>
          </a:prstGeom>
          <a:ln w="38100" cap="flat" cmpd="sng" algn="ctr">
            <a:gradFill flip="none" rotWithShape="1">
              <a:gsLst>
                <a:gs pos="0">
                  <a:srgbClr val="FF0000"/>
                </a:gs>
                <a:gs pos="100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240532" y="1323716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Background Characterization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77279" y="6221301"/>
            <a:ext cx="55961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20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Work Accomplished - Methodology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568180" y="1255713"/>
            <a:ext cx="8690120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40532" y="3223922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Correlation with Physical Stimuli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" name="Elbow Connector 10"/>
          <p:cNvCxnSpPr>
            <a:stCxn id="16" idx="2"/>
            <a:endCxn id="10" idx="0"/>
          </p:cNvCxnSpPr>
          <p:nvPr/>
        </p:nvCxnSpPr>
        <p:spPr>
          <a:xfrm rot="5400000">
            <a:off x="3871579" y="2775469"/>
            <a:ext cx="896906" cy="1588"/>
          </a:xfrm>
          <a:prstGeom prst="bentConnector3">
            <a:avLst>
              <a:gd name="adj1" fmla="val 50000"/>
            </a:avLst>
          </a:prstGeom>
          <a:ln w="38100" cap="flat" cmpd="sng" algn="ctr">
            <a:gradFill flip="none" rotWithShape="1">
              <a:gsLst>
                <a:gs pos="0">
                  <a:srgbClr val="008000"/>
                </a:gs>
                <a:gs pos="100000">
                  <a:prstClr val="white"/>
                </a:gs>
                <a:gs pos="99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rot="5400000" flipH="1" flipV="1">
            <a:off x="3871581" y="4674880"/>
            <a:ext cx="896110" cy="797"/>
          </a:xfrm>
          <a:prstGeom prst="straightConnector1">
            <a:avLst/>
          </a:prstGeom>
          <a:ln w="38100" cap="flat" cmpd="sng" algn="ctr">
            <a:gradFill flip="none" rotWithShape="1">
              <a:gsLst>
                <a:gs pos="0">
                  <a:srgbClr val="FF0000"/>
                </a:gs>
                <a:gs pos="100000">
                  <a:srgbClr val="FF6600"/>
                </a:gs>
              </a:gsLst>
              <a:lin ang="0" scaled="1"/>
              <a:tileRect/>
            </a:gradFill>
            <a:prstDash val="solid"/>
            <a:round/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3240532" y="1323716"/>
            <a:ext cx="2159000" cy="1003300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Background Characterization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 rot="16200000">
            <a:off x="3902743" y="1341551"/>
            <a:ext cx="1383232" cy="8946798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11338" y="5344967"/>
            <a:ext cx="1941862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Confirm Inferences, Test Responsiveness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78275" y="5343379"/>
            <a:ext cx="1941862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Boundary Analysis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708284" y="5348143"/>
            <a:ext cx="1941862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Generative </a:t>
            </a:r>
            <a:r>
              <a:rPr lang="en-US" sz="1600" dirty="0" err="1" smtClean="0">
                <a:solidFill>
                  <a:schemeClr val="tx1"/>
                </a:solidFill>
              </a:rPr>
              <a:t>Fuzzing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942722" y="5343379"/>
            <a:ext cx="1941862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Confirm New Inferences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/>
          <p:cNvCxnSpPr>
            <a:stCxn id="17" idx="3"/>
            <a:endCxn id="18" idx="1"/>
          </p:cNvCxnSpPr>
          <p:nvPr/>
        </p:nvCxnSpPr>
        <p:spPr>
          <a:xfrm flipV="1">
            <a:off x="2253200" y="5845029"/>
            <a:ext cx="225075" cy="1588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8" idx="3"/>
            <a:endCxn id="20" idx="1"/>
          </p:cNvCxnSpPr>
          <p:nvPr/>
        </p:nvCxnSpPr>
        <p:spPr>
          <a:xfrm>
            <a:off x="4420137" y="5845029"/>
            <a:ext cx="288147" cy="4764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3"/>
            <a:endCxn id="21" idx="1"/>
          </p:cNvCxnSpPr>
          <p:nvPr/>
        </p:nvCxnSpPr>
        <p:spPr>
          <a:xfrm flipV="1">
            <a:off x="6650146" y="5845029"/>
            <a:ext cx="292576" cy="4764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-15120" y="4754001"/>
            <a:ext cx="1705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Packet Injection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Work Accomplished - Methodology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657080" y="1255713"/>
            <a:ext cx="8690120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79278" y="2482234"/>
            <a:ext cx="1941862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Confirm Inferences, Test Responsiveness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46215" y="2480646"/>
            <a:ext cx="1941862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Boundary Analysis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76224" y="2485410"/>
            <a:ext cx="1941862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Generative </a:t>
            </a:r>
            <a:r>
              <a:rPr lang="en-US" sz="1600" dirty="0" err="1" smtClean="0">
                <a:solidFill>
                  <a:schemeClr val="tx1"/>
                </a:solidFill>
              </a:rPr>
              <a:t>Fuzzing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910662" y="2480646"/>
            <a:ext cx="1941862" cy="10033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Confirm New Inferences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/>
          <p:cNvCxnSpPr>
            <a:stCxn id="17" idx="3"/>
            <a:endCxn id="18" idx="1"/>
          </p:cNvCxnSpPr>
          <p:nvPr/>
        </p:nvCxnSpPr>
        <p:spPr>
          <a:xfrm flipV="1">
            <a:off x="2221140" y="2982296"/>
            <a:ext cx="225075" cy="1588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8" idx="3"/>
            <a:endCxn id="20" idx="1"/>
          </p:cNvCxnSpPr>
          <p:nvPr/>
        </p:nvCxnSpPr>
        <p:spPr>
          <a:xfrm>
            <a:off x="4388077" y="2982296"/>
            <a:ext cx="288147" cy="4764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3"/>
            <a:endCxn id="21" idx="1"/>
          </p:cNvCxnSpPr>
          <p:nvPr/>
        </p:nvCxnSpPr>
        <p:spPr>
          <a:xfrm flipV="1">
            <a:off x="6618086" y="2982296"/>
            <a:ext cx="292576" cy="4764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77279" y="6221301"/>
            <a:ext cx="55961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22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Table 34"/>
          <p:cNvGraphicFramePr>
            <a:graphicFrameLocks noGrp="1"/>
          </p:cNvGraphicFramePr>
          <p:nvPr/>
        </p:nvGraphicFramePr>
        <p:xfrm>
          <a:off x="203078" y="4720933"/>
          <a:ext cx="8788522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9422"/>
                <a:gridCol w="3213100"/>
                <a:gridCol w="4826000"/>
              </a:tblGrid>
              <a:tr h="214993"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ArbID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Fuzzing</a:t>
                      </a:r>
                      <a:r>
                        <a:rPr lang="en-US" sz="1800" dirty="0" smtClean="0"/>
                        <a:t> Response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Refined Inferences</a:t>
                      </a:r>
                      <a:endParaRPr lang="en-US" sz="1800" dirty="0"/>
                    </a:p>
                  </a:txBody>
                  <a:tcPr/>
                </a:tc>
              </a:tr>
              <a:tr h="2149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513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Dashboard</a:t>
                      </a:r>
                      <a:r>
                        <a:rPr lang="en-US" sz="1800" b="1" baseline="0" dirty="0" smtClean="0"/>
                        <a:t> components change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Bytes 0, 1</a:t>
                      </a:r>
                      <a:r>
                        <a:rPr lang="en-US" sz="1800" b="1" baseline="0" dirty="0" smtClean="0"/>
                        <a:t> = RPM</a:t>
                      </a:r>
                      <a:endParaRPr lang="en-US" sz="1800" b="1" dirty="0"/>
                    </a:p>
                  </a:txBody>
                  <a:tcPr/>
                </a:tc>
              </a:tr>
              <a:tr h="214993">
                <a:tc>
                  <a:txBody>
                    <a:bodyPr/>
                    <a:lstStyle/>
                    <a:p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Byte</a:t>
                      </a:r>
                      <a:r>
                        <a:rPr lang="en-US" sz="1800" b="1" baseline="0" dirty="0" smtClean="0"/>
                        <a:t> 4 = Speedometer</a:t>
                      </a:r>
                      <a:endParaRPr lang="en-US" sz="1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6" name="Title 1"/>
          <p:cNvSpPr txBox="1">
            <a:spLocks/>
          </p:cNvSpPr>
          <p:nvPr/>
        </p:nvSpPr>
        <p:spPr>
          <a:xfrm>
            <a:off x="758681" y="4151280"/>
            <a:ext cx="6572522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45348"/>
                </a:solidFill>
                <a:effectLst/>
                <a:uLnTx/>
                <a:uFillTx/>
                <a:latin typeface="Helvetica Neue Medium"/>
                <a:ea typeface="+mj-ea"/>
                <a:cs typeface="Helvetica Neue Medium"/>
              </a:rPr>
              <a:t>A Case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rgbClr val="645348"/>
                </a:solidFill>
                <a:effectLst/>
                <a:uLnTx/>
                <a:uFillTx/>
                <a:latin typeface="Helvetica Neue Medium"/>
                <a:ea typeface="+mj-ea"/>
                <a:cs typeface="Helvetica Neue Medium"/>
              </a:rPr>
              <a:t> Study – ID 513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Chart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42788049"/>
              </p:ext>
            </p:extLst>
          </p:nvPr>
        </p:nvGraphicFramePr>
        <p:xfrm>
          <a:off x="711200" y="1373309"/>
          <a:ext cx="7543800" cy="48479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2" name="Straight Connector 11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940779" y="6221301"/>
            <a:ext cx="49611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23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834881" y="850672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Higher Level Protocol: ID 513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45882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Higher Level Protocol: ID 1056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170251" y="1930101"/>
            <a:ext cx="7046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1056</a:t>
            </a:r>
            <a:endParaRPr lang="en-US" sz="2000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2576235" y="1930101"/>
            <a:ext cx="957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DLC = 8</a:t>
            </a:r>
            <a:endParaRPr lang="en-US" sz="2000" b="1" dirty="0"/>
          </a:p>
        </p:txBody>
      </p:sp>
      <p:cxnSp>
        <p:nvCxnSpPr>
          <p:cNvPr id="50" name="Straight Connector 49"/>
          <p:cNvCxnSpPr/>
          <p:nvPr/>
        </p:nvCxnSpPr>
        <p:spPr>
          <a:xfrm rot="10800000" flipV="1">
            <a:off x="177802" y="3130314"/>
            <a:ext cx="3632477" cy="19369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77799" y="5067300"/>
            <a:ext cx="1113861" cy="508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</a:rPr>
              <a:t>Engine Temp</a:t>
            </a:r>
            <a:endParaRPr lang="en-US" sz="1400" b="1" dirty="0">
              <a:solidFill>
                <a:srgbClr val="000000"/>
              </a:solidFill>
            </a:endParaRPr>
          </a:p>
        </p:txBody>
      </p:sp>
      <p:cxnSp>
        <p:nvCxnSpPr>
          <p:cNvPr id="66" name="Straight Connector 65"/>
          <p:cNvCxnSpPr/>
          <p:nvPr/>
        </p:nvCxnSpPr>
        <p:spPr>
          <a:xfrm rot="16200000" flipH="1">
            <a:off x="7312797" y="3285116"/>
            <a:ext cx="1924286" cy="16400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1291660" y="5067300"/>
            <a:ext cx="1113861" cy="508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</a:rPr>
              <a:t>Odometer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2405521" y="5067300"/>
            <a:ext cx="1113861" cy="508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</a:rPr>
              <a:t>Battery Charge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3519382" y="5067302"/>
            <a:ext cx="1113861" cy="508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</a:rPr>
              <a:t>Engine Clock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4633243" y="5067302"/>
            <a:ext cx="1113861" cy="508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</a:rPr>
              <a:t>Dashboard Warnings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5747104" y="5067302"/>
            <a:ext cx="1113861" cy="508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</a:rPr>
              <a:t>Check Fuel Cap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6867259" y="5067300"/>
            <a:ext cx="1113861" cy="508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</a:rPr>
              <a:t>Unused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7981120" y="5067300"/>
            <a:ext cx="1113861" cy="508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</a:rPr>
              <a:t>Counter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558799" y="2330211"/>
            <a:ext cx="275661" cy="812803"/>
          </a:xfrm>
          <a:prstGeom prst="rect">
            <a:avLst/>
          </a:prstGeom>
          <a:solidFill>
            <a:srgbClr val="FF66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000000"/>
                </a:solidFill>
              </a:rPr>
              <a:t>SOF</a:t>
            </a:r>
            <a:endParaRPr lang="en-US" sz="1500" dirty="0">
              <a:solidFill>
                <a:srgbClr val="000000"/>
              </a:solidFill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834460" y="2330211"/>
            <a:ext cx="1487909" cy="81280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Arbitration ID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2322369" y="2330211"/>
            <a:ext cx="1487909" cy="81280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Control Field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3810278" y="2330211"/>
            <a:ext cx="3644622" cy="81280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Data Field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7454900" y="2330211"/>
            <a:ext cx="275661" cy="812803"/>
          </a:xfrm>
          <a:prstGeom prst="rect">
            <a:avLst/>
          </a:prstGeom>
          <a:solidFill>
            <a:srgbClr val="FF66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000000"/>
                </a:solidFill>
              </a:rPr>
              <a:t>EOF</a:t>
            </a:r>
            <a:endParaRPr lang="en-US" sz="1500" dirty="0">
              <a:solidFill>
                <a:srgbClr val="000000"/>
              </a:solidFill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959339" y="6221301"/>
            <a:ext cx="454975" cy="206594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24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2"/>
          <p:cNvSpPr txBox="1">
            <a:spLocks/>
          </p:cNvSpPr>
          <p:nvPr/>
        </p:nvSpPr>
        <p:spPr>
          <a:xfrm>
            <a:off x="5971109" y="2176177"/>
            <a:ext cx="2901080" cy="6722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Read/Write Capability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28" name="Straight Connector 27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959339" y="6221301"/>
            <a:ext cx="454975" cy="206594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25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pyth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2928719"/>
            <a:ext cx="4376405" cy="1478220"/>
          </a:xfrm>
          <a:prstGeom prst="rect">
            <a:avLst/>
          </a:prstGeom>
        </p:spPr>
      </p:pic>
      <p:cxnSp>
        <p:nvCxnSpPr>
          <p:cNvPr id="4" name="Straight Arrow Connector 3"/>
          <p:cNvCxnSpPr>
            <a:endCxn id="24" idx="1"/>
          </p:cNvCxnSpPr>
          <p:nvPr/>
        </p:nvCxnSpPr>
        <p:spPr>
          <a:xfrm flipV="1">
            <a:off x="4054139" y="2512313"/>
            <a:ext cx="1916970" cy="75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6333931" y="5586760"/>
            <a:ext cx="2247674" cy="6722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User Interface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4054139" y="3785143"/>
            <a:ext cx="1935880" cy="10027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7" name="Picture 46" descr="anonymous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48" t="11704" r="48" b="-11929"/>
          <a:stretch/>
        </p:blipFill>
        <p:spPr>
          <a:xfrm>
            <a:off x="6902826" y="4294168"/>
            <a:ext cx="1051749" cy="1451783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4054139" y="3454400"/>
            <a:ext cx="20638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" name="Picture 19" descr="goodthopter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333931" y="1044737"/>
            <a:ext cx="2606214" cy="1156840"/>
          </a:xfrm>
          <a:prstGeom prst="rect">
            <a:avLst/>
          </a:prstGeom>
        </p:spPr>
      </p:pic>
      <p:sp>
        <p:nvSpPr>
          <p:cNvPr id="21" name="Content Placeholder 2"/>
          <p:cNvSpPr txBox="1">
            <a:spLocks/>
          </p:cNvSpPr>
          <p:nvPr/>
        </p:nvSpPr>
        <p:spPr>
          <a:xfrm>
            <a:off x="5627050" y="3915850"/>
            <a:ext cx="3654259" cy="6722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Data Management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02978" y="2928719"/>
            <a:ext cx="1060732" cy="1060732"/>
          </a:xfrm>
          <a:prstGeom prst="rect">
            <a:avLst/>
          </a:prstGeom>
        </p:spPr>
      </p:pic>
      <p:sp>
        <p:nvSpPr>
          <p:cNvPr id="22" name="Content Placeholder 2"/>
          <p:cNvSpPr txBox="1">
            <a:spLocks/>
          </p:cNvSpPr>
          <p:nvPr/>
        </p:nvSpPr>
        <p:spPr>
          <a:xfrm>
            <a:off x="329194" y="4047970"/>
            <a:ext cx="4042116" cy="6722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5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Software Package</a:t>
            </a:r>
            <a:endParaRPr lang="en-US" sz="2500" dirty="0"/>
          </a:p>
        </p:txBody>
      </p:sp>
      <p:sp>
        <p:nvSpPr>
          <p:cNvPr id="25" name="TextBox 24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8715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>
            <a:spLocks noGrp="1"/>
          </p:cNvSpPr>
          <p:nvPr>
            <p:ph type="title"/>
          </p:nvPr>
        </p:nvSpPr>
        <p:spPr>
          <a:xfrm>
            <a:off x="900346" y="1180504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Video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4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42001" y="6221301"/>
            <a:ext cx="623114" cy="214786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26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>
            <a:spLocks noGrp="1"/>
          </p:cNvSpPr>
          <p:nvPr>
            <p:ph type="title"/>
          </p:nvPr>
        </p:nvSpPr>
        <p:spPr>
          <a:xfrm>
            <a:off x="0" y="1180504"/>
            <a:ext cx="9144000" cy="569653"/>
          </a:xfrm>
        </p:spPr>
        <p:txBody>
          <a:bodyPr>
            <a:noAutofit/>
          </a:bodyPr>
          <a:lstStyle/>
          <a:p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User Interface: Design Considerations</a:t>
            </a:r>
            <a:endParaRPr lang="en-US" sz="2800" dirty="0"/>
          </a:p>
        </p:txBody>
      </p:sp>
      <p:pic>
        <p:nvPicPr>
          <p:cNvPr id="10" name="Picture 9" descr="anonymous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48" t="11704" r="48" b="-11929"/>
          <a:stretch/>
        </p:blipFill>
        <p:spPr>
          <a:xfrm>
            <a:off x="3269191" y="1750157"/>
            <a:ext cx="2676070" cy="3693916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13779" y="6221301"/>
            <a:ext cx="62311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27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295384" y="1591426"/>
            <a:ext cx="57177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645348"/>
                </a:solidFill>
                <a:latin typeface="Helvetica Neue"/>
                <a:cs typeface="Helvetica Neue"/>
              </a:rPr>
              <a:t>Raw CAN Data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Simple communications with Goodthopter10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Digital Logic communications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295384" y="3270952"/>
            <a:ext cx="57177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645348"/>
                </a:solidFill>
                <a:latin typeface="Helvetica Neue"/>
                <a:cs typeface="Helvetica Neue"/>
              </a:rPr>
              <a:t>Generic Analysis Tools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Experimental Methods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Advanced communications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295384" y="4982628"/>
            <a:ext cx="57177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645348"/>
                </a:solidFill>
                <a:latin typeface="Helvetica Neue"/>
                <a:cs typeface="Helvetica Neue"/>
              </a:rPr>
              <a:t>Custom Module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Car/User Specific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Not necessary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813779" y="6221301"/>
            <a:ext cx="623114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28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678746" y="4855728"/>
            <a:ext cx="2369253" cy="11483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400" kern="1200" dirty="0" smtClean="0">
                <a:solidFill>
                  <a:srgbClr val="000000"/>
                </a:solidFill>
                <a:effectLst/>
                <a:latin typeface="Helvetica Neue"/>
                <a:ea typeface="ＭＳ 明朝"/>
                <a:cs typeface="Helvetica Neue"/>
              </a:rPr>
              <a:t>Custom Module</a:t>
            </a:r>
            <a:endParaRPr lang="en-US" sz="2400" dirty="0">
              <a:effectLst/>
              <a:latin typeface="Helvetica Neue"/>
              <a:ea typeface="ＭＳ 明朝"/>
              <a:cs typeface="Helvetica Neue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678746" y="3067852"/>
            <a:ext cx="2369253" cy="11483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400" kern="1200" dirty="0" smtClean="0">
                <a:solidFill>
                  <a:srgbClr val="000000"/>
                </a:solidFill>
                <a:effectLst/>
                <a:latin typeface="Helvetica Neue"/>
                <a:ea typeface="ＭＳ 明朝"/>
                <a:cs typeface="Helvetica Neue"/>
              </a:rPr>
              <a:t>Generic Analysis Tools</a:t>
            </a:r>
            <a:endParaRPr lang="en-US" sz="2400" dirty="0">
              <a:effectLst/>
              <a:latin typeface="Helvetica Neue"/>
              <a:ea typeface="ＭＳ 明朝"/>
              <a:cs typeface="Helvetica Neue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678746" y="1324826"/>
            <a:ext cx="2369253" cy="11483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400" kern="1200" dirty="0" smtClean="0">
                <a:solidFill>
                  <a:srgbClr val="000000"/>
                </a:solidFill>
                <a:effectLst/>
                <a:latin typeface="Helvetica Neue"/>
                <a:ea typeface="ＭＳ 明朝"/>
                <a:cs typeface="Helvetica Neue"/>
              </a:rPr>
              <a:t>Raw CAN Data</a:t>
            </a:r>
            <a:endParaRPr lang="en-US" sz="2400" dirty="0">
              <a:effectLst/>
              <a:latin typeface="Helvetica Neue"/>
              <a:ea typeface="ＭＳ 明朝"/>
              <a:cs typeface="Helvetica Neue"/>
            </a:endParaRPr>
          </a:p>
        </p:txBody>
      </p:sp>
      <p:cxnSp>
        <p:nvCxnSpPr>
          <p:cNvPr id="3" name="Straight Connector 2"/>
          <p:cNvCxnSpPr>
            <a:stCxn id="25" idx="2"/>
            <a:endCxn id="24" idx="0"/>
          </p:cNvCxnSpPr>
          <p:nvPr/>
        </p:nvCxnSpPr>
        <p:spPr>
          <a:xfrm>
            <a:off x="1863373" y="2473223"/>
            <a:ext cx="0" cy="59462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863373" y="4230360"/>
            <a:ext cx="0" cy="6394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01069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97173" y="1735251"/>
            <a:ext cx="8746827" cy="4073974"/>
          </a:xfrm>
        </p:spPr>
        <p:txBody>
          <a:bodyPr>
            <a:normAutofit/>
          </a:bodyPr>
          <a:lstStyle/>
          <a:p>
            <a:pPr marL="514350" indent="-514350">
              <a:buNone/>
            </a:pPr>
            <a:r>
              <a:rPr lang="en-US" sz="2000" b="1" dirty="0" smtClean="0">
                <a:solidFill>
                  <a:srgbClr val="645348"/>
                </a:solidFill>
                <a:latin typeface="Helvetica Neue"/>
                <a:cs typeface="Helvetica Neue"/>
              </a:rPr>
              <a:t>Hardware</a:t>
            </a:r>
            <a:r>
              <a:rPr lang="en-US" sz="2000" b="1" dirty="0" smtClean="0">
                <a:solidFill>
                  <a:srgbClr val="645348"/>
                </a:solidFill>
                <a:latin typeface="Helvetica Neue"/>
                <a:cs typeface="Helvetica Neue"/>
              </a:rPr>
              <a:t>:</a:t>
            </a:r>
          </a:p>
          <a:p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Optimize Siege’s firmware</a:t>
            </a:r>
          </a:p>
          <a:p>
            <a:pPr marL="0" indent="0">
              <a:buNone/>
            </a:pPr>
            <a:endParaRPr lang="en-US" sz="2000" b="1" dirty="0" smtClean="0">
              <a:solidFill>
                <a:srgbClr val="645348"/>
              </a:solidFill>
              <a:latin typeface="Helvetica Neue"/>
              <a:cs typeface="Helvetica Neue"/>
            </a:endParaRPr>
          </a:p>
          <a:p>
            <a:pPr marL="0" indent="0">
              <a:buNone/>
            </a:pPr>
            <a:r>
              <a:rPr lang="en-US" sz="2000" b="1" dirty="0" smtClean="0">
                <a:solidFill>
                  <a:srgbClr val="645348"/>
                </a:solidFill>
                <a:latin typeface="Helvetica Neue"/>
                <a:cs typeface="Helvetica Neue"/>
              </a:rPr>
              <a:t>Modern Test Vehicle:</a:t>
            </a:r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Newer cars are more vulnerable</a:t>
            </a:r>
          </a:p>
          <a:p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endParaRPr lang="en-US" sz="2000" dirty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346" y="1048702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Future Work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916115" y="6221301"/>
            <a:ext cx="520778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29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9183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346" y="1048702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Problem Statement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28" name="Straight Connector 27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6122685" y="6221301"/>
            <a:ext cx="342429" cy="206594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3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97173" y="2072826"/>
            <a:ext cx="8264617" cy="4073974"/>
          </a:xfrm>
        </p:spPr>
        <p:txBody>
          <a:bodyPr>
            <a:normAutofit/>
          </a:bodyPr>
          <a:lstStyle/>
          <a:p>
            <a:pPr marL="514350" indent="-514350">
              <a:buNone/>
            </a:pPr>
            <a:r>
              <a:rPr lang="en-US" sz="2000" b="1" u="sng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Problem: </a:t>
            </a:r>
          </a:p>
          <a:p>
            <a:pPr marL="514350" indent="-514350">
              <a:buNone/>
            </a:pPr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pPr marL="514350" indent="-51435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Safety-critical information is transmitted on an unauthenticated network. Adversaries could exploit this with unknown consequences.</a:t>
            </a:r>
          </a:p>
          <a:p>
            <a:pPr marL="514350" indent="-514350">
              <a:buNone/>
            </a:pPr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pPr marL="514350" indent="-514350">
              <a:buNone/>
            </a:pPr>
            <a:r>
              <a:rPr lang="en-US" sz="2000" b="1" u="sng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Need: </a:t>
            </a:r>
          </a:p>
          <a:p>
            <a:pPr marL="514350" indent="-514350">
              <a:buNone/>
            </a:pPr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pPr marL="514350" indent="-51435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A better understanding of the scope of the problem and tools to further explore the space.</a:t>
            </a:r>
          </a:p>
          <a:p>
            <a:pPr marL="514350" indent="-514350">
              <a:buAutoNum type="arabicPeriod"/>
            </a:pPr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85148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97173" y="1735250"/>
            <a:ext cx="8797627" cy="4411549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None/>
            </a:pPr>
            <a:r>
              <a:rPr lang="en-US" sz="2000" b="1" dirty="0" smtClean="0">
                <a:solidFill>
                  <a:srgbClr val="645348"/>
                </a:solidFill>
                <a:latin typeface="Helvetica Neue"/>
                <a:cs typeface="Helvetica Neue"/>
              </a:rPr>
              <a:t>Project Sponsor:</a:t>
            </a:r>
          </a:p>
          <a:p>
            <a:pPr marL="514350" indent="-51435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"/>
                <a:cs typeface="Helvetica Neue"/>
              </a:rPr>
              <a:t>	Siege Technologies and Daniel </a:t>
            </a:r>
            <a:r>
              <a:rPr lang="en-US" sz="2000" dirty="0" err="1" smtClean="0">
                <a:solidFill>
                  <a:srgbClr val="645348"/>
                </a:solidFill>
                <a:latin typeface="Helvetica Neue"/>
                <a:cs typeface="Helvetica Neue"/>
              </a:rPr>
              <a:t>Bilar</a:t>
            </a:r>
            <a:endParaRPr lang="en-US" sz="2000" dirty="0" smtClean="0">
              <a:solidFill>
                <a:srgbClr val="645348"/>
              </a:solidFill>
              <a:latin typeface="Helvetica Neue"/>
              <a:cs typeface="Helvetica Neue"/>
            </a:endParaRPr>
          </a:p>
          <a:p>
            <a:pPr marL="514350" indent="-514350">
              <a:buNone/>
            </a:pPr>
            <a:endParaRPr lang="en-US" sz="2000" b="1" dirty="0" smtClean="0">
              <a:solidFill>
                <a:srgbClr val="645348"/>
              </a:solidFill>
              <a:latin typeface="Helvetica Neue"/>
              <a:cs typeface="Helvetica Neue"/>
            </a:endParaRPr>
          </a:p>
          <a:p>
            <a:pPr marL="514350" indent="-514350">
              <a:buNone/>
            </a:pPr>
            <a:r>
              <a:rPr lang="en-US" sz="2000" b="1" dirty="0" smtClean="0">
                <a:solidFill>
                  <a:srgbClr val="645348"/>
                </a:solidFill>
                <a:latin typeface="Helvetica Neue"/>
                <a:cs typeface="Helvetica Neue"/>
              </a:rPr>
              <a:t>Advisors:</a:t>
            </a:r>
          </a:p>
          <a:p>
            <a:pPr marL="514350" indent="-51435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"/>
                <a:cs typeface="Helvetica Neue"/>
              </a:rPr>
              <a:t>	Sergey </a:t>
            </a:r>
            <a:r>
              <a:rPr lang="en-US" sz="2000" dirty="0" err="1" smtClean="0">
                <a:solidFill>
                  <a:srgbClr val="645348"/>
                </a:solidFill>
                <a:latin typeface="Helvetica Neue"/>
                <a:cs typeface="Helvetica Neue"/>
              </a:rPr>
              <a:t>Bratus</a:t>
            </a:r>
            <a:endParaRPr lang="en-US" sz="2000" dirty="0" smtClean="0">
              <a:solidFill>
                <a:srgbClr val="645348"/>
              </a:solidFill>
              <a:latin typeface="Helvetica Neue"/>
              <a:cs typeface="Helvetica Neue"/>
            </a:endParaRPr>
          </a:p>
          <a:p>
            <a:pPr marL="514350" indent="-51435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"/>
                <a:cs typeface="Helvetica Neue"/>
              </a:rPr>
              <a:t>	Vincent </a:t>
            </a:r>
            <a:r>
              <a:rPr lang="en-US" sz="2000" dirty="0" err="1" smtClean="0">
                <a:solidFill>
                  <a:srgbClr val="645348"/>
                </a:solidFill>
                <a:latin typeface="Helvetica Neue"/>
                <a:cs typeface="Helvetica Neue"/>
              </a:rPr>
              <a:t>Berk</a:t>
            </a:r>
            <a:endParaRPr lang="en-US" sz="2000" dirty="0" smtClean="0">
              <a:solidFill>
                <a:srgbClr val="645348"/>
              </a:solidFill>
              <a:latin typeface="Helvetica Neue"/>
              <a:cs typeface="Helvetica Neue"/>
            </a:endParaRPr>
          </a:p>
          <a:p>
            <a:pPr marL="514350" indent="-514350">
              <a:buNone/>
            </a:pPr>
            <a:endParaRPr lang="en-US" sz="2000" b="1" dirty="0" smtClean="0">
              <a:solidFill>
                <a:srgbClr val="645348"/>
              </a:solidFill>
              <a:latin typeface="Helvetica Neue"/>
              <a:cs typeface="Helvetica Neue"/>
            </a:endParaRPr>
          </a:p>
          <a:p>
            <a:pPr marL="514350" indent="-514350">
              <a:buNone/>
            </a:pPr>
            <a:r>
              <a:rPr lang="en-US" sz="2000" b="1" dirty="0" smtClean="0">
                <a:solidFill>
                  <a:srgbClr val="645348"/>
                </a:solidFill>
                <a:latin typeface="Helvetica Neue"/>
                <a:cs typeface="Helvetica Neue"/>
              </a:rPr>
              <a:t>Technical Consultants</a:t>
            </a:r>
          </a:p>
          <a:p>
            <a:pPr marL="514350" indent="-51435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"/>
                <a:cs typeface="Helvetica Neue"/>
              </a:rPr>
              <a:t>	Andrew Righter</a:t>
            </a:r>
          </a:p>
          <a:p>
            <a:pPr marL="514350" indent="-51435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"/>
                <a:cs typeface="Helvetica Neue"/>
              </a:rPr>
              <a:t>	Travis </a:t>
            </a:r>
            <a:r>
              <a:rPr lang="en-US" sz="2000" dirty="0" err="1" smtClean="0">
                <a:solidFill>
                  <a:srgbClr val="645348"/>
                </a:solidFill>
                <a:latin typeface="Helvetica Neue"/>
                <a:cs typeface="Helvetica Neue"/>
              </a:rPr>
              <a:t>Goodspeed</a:t>
            </a:r>
            <a:endParaRPr lang="en-US" sz="2000" dirty="0" smtClean="0">
              <a:solidFill>
                <a:srgbClr val="645348"/>
              </a:solidFill>
              <a:latin typeface="Helvetica Neue"/>
              <a:cs typeface="Helvetica Neue"/>
            </a:endParaRPr>
          </a:p>
          <a:p>
            <a:pPr marL="514350" indent="-514350">
              <a:buNone/>
            </a:pPr>
            <a:endParaRPr lang="en-US" sz="2000" b="1" dirty="0" smtClean="0">
              <a:solidFill>
                <a:srgbClr val="645348"/>
              </a:solidFill>
              <a:latin typeface="Helvetica Neue"/>
              <a:cs typeface="Helvetica Neue"/>
            </a:endParaRPr>
          </a:p>
          <a:p>
            <a:pPr marL="514350" indent="-514350">
              <a:buNone/>
            </a:pPr>
            <a:r>
              <a:rPr lang="en-US" sz="2000" b="1" dirty="0" smtClean="0">
                <a:solidFill>
                  <a:srgbClr val="645348"/>
                </a:solidFill>
                <a:latin typeface="Helvetica Neue"/>
                <a:cs typeface="Helvetica Neue"/>
              </a:rPr>
              <a:t>Course Instructors</a:t>
            </a:r>
          </a:p>
          <a:p>
            <a:pPr marL="514350" indent="-51435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"/>
                <a:cs typeface="Helvetica Neue"/>
              </a:rPr>
              <a:t>	Professor Collier</a:t>
            </a:r>
          </a:p>
          <a:p>
            <a:pPr marL="514350" indent="-51435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"/>
                <a:cs typeface="Helvetica Neue"/>
              </a:rPr>
              <a:t>	Professor </a:t>
            </a:r>
            <a:r>
              <a:rPr lang="en-US" sz="2000" dirty="0" err="1" smtClean="0">
                <a:solidFill>
                  <a:srgbClr val="645348"/>
                </a:solidFill>
                <a:latin typeface="Helvetica Neue"/>
                <a:cs typeface="Helvetica Neue"/>
              </a:rPr>
              <a:t>Lotko</a:t>
            </a:r>
            <a:endParaRPr lang="en-US" sz="2000" dirty="0" smtClean="0">
              <a:solidFill>
                <a:srgbClr val="645348"/>
              </a:solidFill>
              <a:latin typeface="Helvetica Neue"/>
              <a:cs typeface="Helvetica Neue"/>
            </a:endParaRPr>
          </a:p>
          <a:p>
            <a:pPr marL="514350" indent="-514350">
              <a:buNone/>
            </a:pPr>
            <a:endParaRPr lang="en-US" sz="2000" b="1" dirty="0" smtClean="0">
              <a:solidFill>
                <a:srgbClr val="645348"/>
              </a:solidFill>
              <a:latin typeface="Helvetica Neue"/>
              <a:cs typeface="Helvetica Neue"/>
            </a:endParaRPr>
          </a:p>
          <a:p>
            <a:pPr marL="514350" indent="-514350">
              <a:buNone/>
            </a:pPr>
            <a:r>
              <a:rPr lang="en-US" sz="2000" b="1" dirty="0" smtClean="0">
                <a:solidFill>
                  <a:srgbClr val="645348"/>
                </a:solidFill>
                <a:latin typeface="Helvetica Neue"/>
                <a:cs typeface="Helvetica Neue"/>
              </a:rPr>
              <a:t>The Review Board</a:t>
            </a:r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endParaRPr lang="en-US" sz="2000" dirty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endParaRPr lang="en-US" sz="2000" dirty="0" smtClean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346" y="1048702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Thank you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916115" y="6221301"/>
            <a:ext cx="520778" cy="214786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30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9183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900346" y="2326241"/>
            <a:ext cx="571776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Inexpensive (&lt;$200)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Handheld, Basic Diagnostics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Simple debugging</a:t>
            </a:r>
          </a:p>
          <a:p>
            <a:pPr marL="285750" indent="-285750">
              <a:buFont typeface="Wingdings" charset="2"/>
              <a:buChar char="§"/>
            </a:pPr>
            <a:endParaRPr lang="en-US" sz="1600" dirty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Midrange ($200-500)</a:t>
            </a:r>
            <a:endParaRPr lang="en-US" sz="1600" dirty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Link to computer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More sophisticated analysis (horsepower, torque, mileage)</a:t>
            </a:r>
          </a:p>
          <a:p>
            <a:endParaRPr lang="en-US" sz="1600" dirty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Advanced (&gt;$2500, licensed </a:t>
            </a:r>
            <a:r>
              <a:rPr lang="en-US" sz="1600" dirty="0">
                <a:solidFill>
                  <a:srgbClr val="645348"/>
                </a:solidFill>
                <a:latin typeface="Helvetica Neue Light"/>
                <a:cs typeface="Helvetica Neue Light"/>
              </a:rPr>
              <a:t>by </a:t>
            </a: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manufacturer)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In-depth analysis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Writing capabilities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sz="1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Re-flash ECU firmware</a:t>
            </a:r>
            <a:endParaRPr lang="en-US" sz="1600" dirty="0">
              <a:latin typeface="Helvetica Neue"/>
              <a:cs typeface="Helvetica Neue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346" y="1180504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State of the Art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900348" y="1651380"/>
            <a:ext cx="6572521" cy="6722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CAN Protocol Analyzers</a:t>
            </a:r>
            <a:endParaRPr lang="en-US" dirty="0"/>
          </a:p>
        </p:txBody>
      </p:sp>
      <p:pic>
        <p:nvPicPr>
          <p:cNvPr id="5" name="Picture 4" descr="scann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5984675" y="4068058"/>
            <a:ext cx="2705914" cy="1744407"/>
          </a:xfrm>
          <a:prstGeom prst="rect">
            <a:avLst/>
          </a:prstGeom>
        </p:spPr>
      </p:pic>
      <p:pic>
        <p:nvPicPr>
          <p:cNvPr id="7" name="Picture 6" descr="Microchip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t="4049" r="3222"/>
          <a:stretch/>
        </p:blipFill>
        <p:spPr>
          <a:xfrm>
            <a:off x="5581504" y="1750157"/>
            <a:ext cx="2880485" cy="1815941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6122685" y="6221301"/>
            <a:ext cx="342429" cy="206594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4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3469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State of the Art – Academic Research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568180" y="1255713"/>
            <a:ext cx="8690120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0281" y="1363222"/>
            <a:ext cx="6759719" cy="783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/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To carry out an attack, an adversary must have </a:t>
            </a:r>
            <a:r>
              <a:rPr lang="en-US" sz="2000" u="sng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all</a:t>
            </a: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of the following:</a:t>
            </a:r>
            <a:endParaRPr lang="en-US" sz="2000" dirty="0">
              <a:latin typeface="Helvetica Neue"/>
              <a:cs typeface="Helvetica Neue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958963" y="3682456"/>
            <a:ext cx="652165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1072447" y="3101669"/>
            <a:ext cx="1886516" cy="10907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kern="1200" dirty="0" smtClean="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Incentive</a:t>
            </a:r>
            <a:endParaRPr lang="en-US" dirty="0">
              <a:effectLst/>
              <a:latin typeface="Times"/>
              <a:ea typeface="ＭＳ 明朝"/>
              <a:cs typeface="Times New Roman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5467478" y="3688808"/>
            <a:ext cx="652165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3580962" y="3101669"/>
            <a:ext cx="1886516" cy="10907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kern="1200" dirty="0" smtClean="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Toehold</a:t>
            </a:r>
            <a:endParaRPr lang="en-US" dirty="0">
              <a:effectLst/>
              <a:latin typeface="Times"/>
              <a:ea typeface="ＭＳ 明朝"/>
              <a:cs typeface="Times New Roman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6077194" y="3101669"/>
            <a:ext cx="1886516" cy="10907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kern="1200" dirty="0" smtClean="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Ide</a:t>
            </a:r>
            <a:r>
              <a:rPr lang="en-US" dirty="0" smtClean="0">
                <a:solidFill>
                  <a:srgbClr val="000000"/>
                </a:solidFill>
                <a:ea typeface="ＭＳ 明朝"/>
                <a:cs typeface="Times New Roman"/>
              </a:rPr>
              <a:t>ntified Exploits</a:t>
            </a:r>
            <a:endParaRPr lang="en-US" dirty="0">
              <a:effectLst/>
              <a:latin typeface="Times"/>
              <a:ea typeface="ＭＳ 明朝"/>
              <a:cs typeface="Times New Roman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6122685" y="6221301"/>
            <a:ext cx="342429" cy="206594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5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434944"/>
            <a:ext cx="9144000" cy="42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81" y="686060"/>
            <a:ext cx="6572522" cy="569653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rgbClr val="645348"/>
                </a:solidFill>
                <a:latin typeface="Helvetica Neue Medium"/>
                <a:cs typeface="Helvetica Neue Medium"/>
              </a:rPr>
              <a:t>State of the Art – Academic Research</a:t>
            </a:r>
            <a:endParaRPr lang="en-US" sz="2800" dirty="0"/>
          </a:p>
        </p:txBody>
      </p:sp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83532"/>
            <a:ext cx="2128592" cy="475974"/>
          </a:xfrm>
          <a:prstGeom prst="rect">
            <a:avLst/>
          </a:prstGeom>
        </p:spPr>
      </p:pic>
      <p:cxnSp>
        <p:nvCxnSpPr>
          <p:cNvPr id="37" name="Straight Connector 36"/>
          <p:cNvCxnSpPr/>
          <p:nvPr/>
        </p:nvCxnSpPr>
        <p:spPr>
          <a:xfrm>
            <a:off x="0" y="67462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568180" y="1255713"/>
            <a:ext cx="8690120" cy="569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0281" y="1363222"/>
            <a:ext cx="6759719" cy="7830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/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To carry out an attack, an adversary must have </a:t>
            </a:r>
            <a:r>
              <a:rPr lang="en-US" sz="2000" u="sng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all</a:t>
            </a: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of the following:</a:t>
            </a:r>
            <a:endParaRPr lang="en-US" sz="2000" dirty="0">
              <a:latin typeface="Helvetica Neue"/>
              <a:cs typeface="Helvetica Neue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958963" y="3682456"/>
            <a:ext cx="652165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1072447" y="3101669"/>
            <a:ext cx="1886516" cy="10907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kern="1200" dirty="0" smtClean="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Incentive</a:t>
            </a:r>
            <a:endParaRPr lang="en-US" dirty="0">
              <a:effectLst/>
              <a:latin typeface="Times"/>
              <a:ea typeface="ＭＳ 明朝"/>
              <a:cs typeface="Times New Roman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5467478" y="3688808"/>
            <a:ext cx="652165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3580962" y="3101669"/>
            <a:ext cx="1886516" cy="10907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kern="1200" dirty="0" smtClean="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Toehold</a:t>
            </a:r>
            <a:endParaRPr lang="en-US" dirty="0">
              <a:effectLst/>
              <a:latin typeface="Times"/>
              <a:ea typeface="ＭＳ 明朝"/>
              <a:cs typeface="Times New Roman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6077194" y="3101669"/>
            <a:ext cx="1886516" cy="1090797"/>
          </a:xfrm>
          <a:prstGeom prst="roundRect">
            <a:avLst/>
          </a:prstGeom>
          <a:solidFill>
            <a:srgbClr val="FF66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kern="1200" dirty="0" smtClean="0">
                <a:solidFill>
                  <a:srgbClr val="000000"/>
                </a:solidFill>
                <a:effectLst/>
                <a:ea typeface="ＭＳ 明朝"/>
                <a:cs typeface="Times New Roman"/>
              </a:rPr>
              <a:t>Ide</a:t>
            </a:r>
            <a:r>
              <a:rPr lang="en-US" dirty="0" smtClean="0">
                <a:solidFill>
                  <a:srgbClr val="000000"/>
                </a:solidFill>
                <a:ea typeface="ＭＳ 明朝"/>
                <a:cs typeface="Times New Roman"/>
              </a:rPr>
              <a:t>ntified Exploits</a:t>
            </a:r>
            <a:endParaRPr lang="en-US" dirty="0">
              <a:effectLst/>
              <a:latin typeface="Times"/>
              <a:ea typeface="ＭＳ 明朝"/>
              <a:cs typeface="Times New Roman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72447" y="3459563"/>
            <a:ext cx="1886516" cy="461666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b="1" dirty="0" smtClean="0"/>
              <a:t>Identified</a:t>
            </a:r>
            <a:endParaRPr lang="en-US" sz="16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3580962" y="3459563"/>
            <a:ext cx="1886516" cy="461665"/>
          </a:xfrm>
          <a:prstGeom prst="rect">
            <a:avLst/>
          </a:prstGeom>
          <a:solidFill>
            <a:srgbClr val="FFFFFF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b="1" dirty="0" smtClean="0"/>
              <a:t>OBD-II Port</a:t>
            </a:r>
            <a:endParaRPr lang="en-US" sz="16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6318871" y="2678104"/>
            <a:ext cx="1339229" cy="338554"/>
          </a:xfrm>
          <a:prstGeom prst="rect">
            <a:avLst/>
          </a:prstGeom>
          <a:noFill/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Project Scope</a:t>
            </a:r>
            <a:endParaRPr lang="en-US" sz="1600" b="1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6122685" y="6221301"/>
            <a:ext cx="342429" cy="206594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6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278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28" name="Straight Connector 27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915379" y="6221301"/>
            <a:ext cx="521514" cy="193015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7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6711" y="1169465"/>
            <a:ext cx="2424898" cy="74231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400" y="2033116"/>
            <a:ext cx="83820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buNone/>
            </a:pPr>
            <a:r>
              <a:rPr lang="en-US" sz="2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Explore potential market for automotive security products.</a:t>
            </a:r>
            <a:endParaRPr lang="en-US" sz="2600" dirty="0"/>
          </a:p>
        </p:txBody>
      </p:sp>
      <p:sp>
        <p:nvSpPr>
          <p:cNvPr id="12" name="TextBox 11"/>
          <p:cNvSpPr txBox="1"/>
          <p:nvPr/>
        </p:nvSpPr>
        <p:spPr>
          <a:xfrm>
            <a:off x="6421486" y="6219366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43730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28" name="Straight Connector 27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915379" y="6221301"/>
            <a:ext cx="521514" cy="193015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8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6711" y="1169465"/>
            <a:ext cx="2424898" cy="74231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400" y="2033116"/>
            <a:ext cx="83820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buNone/>
            </a:pPr>
            <a:r>
              <a:rPr lang="en-US" sz="2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Explore potential market for automotive security products.</a:t>
            </a:r>
            <a:endParaRPr lang="en-US" sz="2600" dirty="0"/>
          </a:p>
        </p:txBody>
      </p:sp>
      <p:cxnSp>
        <p:nvCxnSpPr>
          <p:cNvPr id="15" name="Straight Arrow Connector 14"/>
          <p:cNvCxnSpPr>
            <a:endCxn id="17" idx="0"/>
          </p:cNvCxnSpPr>
          <p:nvPr/>
        </p:nvCxnSpPr>
        <p:spPr>
          <a:xfrm flipH="1">
            <a:off x="2674270" y="2525559"/>
            <a:ext cx="1969586" cy="103902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1136484" y="3564585"/>
            <a:ext cx="30755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buNone/>
            </a:pPr>
            <a:r>
              <a:rPr lang="en-US" sz="24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Prove Vulnerability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4749529" y="3628085"/>
            <a:ext cx="30755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buNone/>
            </a:pPr>
            <a:r>
              <a:rPr lang="en-US" sz="24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Further Research</a:t>
            </a:r>
            <a:endParaRPr lang="en-US" sz="2400" dirty="0"/>
          </a:p>
        </p:txBody>
      </p:sp>
      <p:cxnSp>
        <p:nvCxnSpPr>
          <p:cNvPr id="25" name="Straight Arrow Connector 24"/>
          <p:cNvCxnSpPr>
            <a:endCxn id="20" idx="0"/>
          </p:cNvCxnSpPr>
          <p:nvPr/>
        </p:nvCxnSpPr>
        <p:spPr>
          <a:xfrm>
            <a:off x="4643856" y="2525559"/>
            <a:ext cx="1643459" cy="110252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2564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alphaModFix amt="59000"/>
          </a:blip>
          <a:srcRect r="2987" b="29116"/>
          <a:stretch/>
        </p:blipFill>
        <p:spPr>
          <a:xfrm>
            <a:off x="0" y="6146800"/>
            <a:ext cx="9144000" cy="711200"/>
          </a:xfrm>
          <a:prstGeom prst="rect">
            <a:avLst/>
          </a:prstGeom>
        </p:spPr>
      </p:pic>
      <p:pic>
        <p:nvPicPr>
          <p:cNvPr id="27" name="Picture 26" descr="ThayerLogo_Horz.Color.Transparen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6754228" y="171557"/>
            <a:ext cx="2128592" cy="475974"/>
          </a:xfrm>
          <a:prstGeom prst="rect">
            <a:avLst/>
          </a:prstGeom>
        </p:spPr>
      </p:pic>
      <p:cxnSp>
        <p:nvCxnSpPr>
          <p:cNvPr id="28" name="Straight Connector 27"/>
          <p:cNvCxnSpPr/>
          <p:nvPr/>
        </p:nvCxnSpPr>
        <p:spPr>
          <a:xfrm>
            <a:off x="796371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5915379" y="6221301"/>
            <a:ext cx="521514" cy="193015"/>
          </a:xfrm>
        </p:spPr>
        <p:txBody>
          <a:bodyPr/>
          <a:lstStyle/>
          <a:p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/>
              <a:t>9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6394900" y="6259032"/>
            <a:ext cx="0" cy="155284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0" y="850672"/>
            <a:ext cx="9144000" cy="0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6711" y="1169465"/>
            <a:ext cx="2424898" cy="74231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400" y="2033116"/>
            <a:ext cx="83820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buNone/>
            </a:pPr>
            <a:r>
              <a:rPr lang="en-US" sz="26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Explore potential market for automotive security products.</a:t>
            </a:r>
            <a:endParaRPr lang="en-US" sz="2600" dirty="0"/>
          </a:p>
        </p:txBody>
      </p:sp>
      <p:cxnSp>
        <p:nvCxnSpPr>
          <p:cNvPr id="15" name="Straight Arrow Connector 14"/>
          <p:cNvCxnSpPr>
            <a:endCxn id="17" idx="0"/>
          </p:cNvCxnSpPr>
          <p:nvPr/>
        </p:nvCxnSpPr>
        <p:spPr>
          <a:xfrm flipH="1">
            <a:off x="2674270" y="2525559"/>
            <a:ext cx="1969586" cy="103902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1136484" y="3564585"/>
            <a:ext cx="30755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buNone/>
            </a:pPr>
            <a:r>
              <a:rPr lang="en-US" sz="24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Prove Vulnerability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4749529" y="3628085"/>
            <a:ext cx="30755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buNone/>
            </a:pPr>
            <a:r>
              <a:rPr lang="en-US" sz="24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Further Research</a:t>
            </a:r>
            <a:endParaRPr lang="en-US" sz="2400" dirty="0"/>
          </a:p>
        </p:txBody>
      </p:sp>
      <p:cxnSp>
        <p:nvCxnSpPr>
          <p:cNvPr id="25" name="Straight Arrow Connector 24"/>
          <p:cNvCxnSpPr>
            <a:endCxn id="20" idx="0"/>
          </p:cNvCxnSpPr>
          <p:nvPr/>
        </p:nvCxnSpPr>
        <p:spPr>
          <a:xfrm>
            <a:off x="4643856" y="2525559"/>
            <a:ext cx="1643459" cy="110252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674270" y="4110523"/>
            <a:ext cx="0" cy="100757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1022184" y="5118100"/>
            <a:ext cx="30755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Proof-of-Concept:</a:t>
            </a:r>
          </a:p>
          <a:p>
            <a:pPr marL="457200" indent="-457200" algn="ctr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Demo Hack</a:t>
            </a:r>
            <a:endParaRPr lang="en-US" sz="2000" dirty="0"/>
          </a:p>
        </p:txBody>
      </p:sp>
      <p:cxnSp>
        <p:nvCxnSpPr>
          <p:cNvPr id="40" name="Straight Arrow Connector 39"/>
          <p:cNvCxnSpPr>
            <a:stCxn id="20" idx="2"/>
            <a:endCxn id="45" idx="0"/>
          </p:cNvCxnSpPr>
          <p:nvPr/>
        </p:nvCxnSpPr>
        <p:spPr>
          <a:xfrm flipH="1">
            <a:off x="5282114" y="4089750"/>
            <a:ext cx="1005201" cy="10918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0" idx="2"/>
            <a:endCxn id="46" idx="0"/>
          </p:cNvCxnSpPr>
          <p:nvPr/>
        </p:nvCxnSpPr>
        <p:spPr>
          <a:xfrm>
            <a:off x="6287315" y="4089750"/>
            <a:ext cx="1113781" cy="11045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744328" y="5181600"/>
            <a:ext cx="30755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Methodology</a:t>
            </a:r>
            <a:endParaRPr lang="en-US" sz="2000" dirty="0"/>
          </a:p>
        </p:txBody>
      </p:sp>
      <p:sp>
        <p:nvSpPr>
          <p:cNvPr id="46" name="Rectangle 45"/>
          <p:cNvSpPr/>
          <p:nvPr/>
        </p:nvSpPr>
        <p:spPr>
          <a:xfrm>
            <a:off x="6142896" y="5194300"/>
            <a:ext cx="25163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buNone/>
            </a:pPr>
            <a:r>
              <a:rPr lang="en-US" sz="20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Software Package</a:t>
            </a:r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6421486" y="6205255"/>
            <a:ext cx="2773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645348"/>
                </a:solidFill>
                <a:latin typeface="Helvetica Neue Light"/>
                <a:cs typeface="Helvetica Neue Light"/>
              </a:rPr>
              <a:t>engineering.dartmouth.edu</a:t>
            </a:r>
            <a:r>
              <a:rPr lang="en-US" sz="900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  <a:r>
              <a:rPr lang="en-US" sz="900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    7 March 2013</a:t>
            </a:r>
            <a:endParaRPr lang="en-US" sz="900" dirty="0">
              <a:solidFill>
                <a:srgbClr val="645348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58312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1000</TotalTime>
  <Words>904</Words>
  <Application>Microsoft Macintosh PowerPoint</Application>
  <PresentationFormat>On-screen Show (4:3)</PresentationFormat>
  <Paragraphs>306</Paragraphs>
  <Slides>30</Slides>
  <Notes>6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Hot-Wiring of the Future: Exploring Car CAN Buses</vt:lpstr>
      <vt:lpstr>Background</vt:lpstr>
      <vt:lpstr>Problem Statement</vt:lpstr>
      <vt:lpstr>State of the Art</vt:lpstr>
      <vt:lpstr>State of the Art – Academic Research</vt:lpstr>
      <vt:lpstr>State of the Art – Academic Research</vt:lpstr>
      <vt:lpstr>Slide 7</vt:lpstr>
      <vt:lpstr>Slide 8</vt:lpstr>
      <vt:lpstr>Slide 9</vt:lpstr>
      <vt:lpstr>Software Package: Goals</vt:lpstr>
      <vt:lpstr>Slide 11</vt:lpstr>
      <vt:lpstr>Reverse-Engineering the CAN Bus</vt:lpstr>
      <vt:lpstr>Work Accomplished - Methodology</vt:lpstr>
      <vt:lpstr>Work Accomplished - Methodology</vt:lpstr>
      <vt:lpstr>Work Accomplished - Methodology</vt:lpstr>
      <vt:lpstr>Work Accomplished - Methodology</vt:lpstr>
      <vt:lpstr>Work Accomplished - Methodology</vt:lpstr>
      <vt:lpstr>Work Accomplished - Methodology</vt:lpstr>
      <vt:lpstr>Work Accomplished - Methodology</vt:lpstr>
      <vt:lpstr>Work Accomplished - Methodology</vt:lpstr>
      <vt:lpstr>Work Accomplished - Methodology</vt:lpstr>
      <vt:lpstr>Work Accomplished - Methodology</vt:lpstr>
      <vt:lpstr>Higher Level Protocol: ID 513</vt:lpstr>
      <vt:lpstr>Higher Level Protocol: ID 1056</vt:lpstr>
      <vt:lpstr>Slide 25</vt:lpstr>
      <vt:lpstr>Video</vt:lpstr>
      <vt:lpstr>User Interface: Design Considerations</vt:lpstr>
      <vt:lpstr>Slide 28</vt:lpstr>
      <vt:lpstr>Future Work</vt:lpstr>
      <vt:lpstr>Thank you</vt:lpstr>
    </vt:vector>
  </TitlesOfParts>
  <Company>Dartmouth College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Background</dc:title>
  <dc:creator>Grayson Zulauf</dc:creator>
  <cp:lastModifiedBy>Grayson Zulauf</cp:lastModifiedBy>
  <cp:revision>45</cp:revision>
  <dcterms:created xsi:type="dcterms:W3CDTF">2013-03-26T17:38:22Z</dcterms:created>
  <dcterms:modified xsi:type="dcterms:W3CDTF">2013-03-26T17:43:06Z</dcterms:modified>
</cp:coreProperties>
</file>

<file path=docProps/thumbnail.jpeg>
</file>